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8.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9.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4" r:id="rId2"/>
    <p:sldMasterId id="2147483696" r:id="rId3"/>
    <p:sldMasterId id="2147483720" r:id="rId4"/>
    <p:sldMasterId id="2147483732" r:id="rId5"/>
    <p:sldMasterId id="2147483744" r:id="rId6"/>
    <p:sldMasterId id="2147483757" r:id="rId7"/>
    <p:sldMasterId id="2147483770" r:id="rId8"/>
    <p:sldMasterId id="2147483773" r:id="rId9"/>
    <p:sldMasterId id="2147483785" r:id="rId10"/>
  </p:sldMasterIdLst>
  <p:notesMasterIdLst>
    <p:notesMasterId r:id="rId38"/>
  </p:notesMasterIdLst>
  <p:sldIdLst>
    <p:sldId id="292" r:id="rId11"/>
    <p:sldId id="257" r:id="rId12"/>
    <p:sldId id="258" r:id="rId13"/>
    <p:sldId id="272" r:id="rId14"/>
    <p:sldId id="264" r:id="rId15"/>
    <p:sldId id="266" r:id="rId16"/>
    <p:sldId id="273" r:id="rId17"/>
    <p:sldId id="261" r:id="rId18"/>
    <p:sldId id="260" r:id="rId19"/>
    <p:sldId id="259" r:id="rId20"/>
    <p:sldId id="274" r:id="rId21"/>
    <p:sldId id="277" r:id="rId22"/>
    <p:sldId id="279" r:id="rId23"/>
    <p:sldId id="280" r:id="rId24"/>
    <p:sldId id="282" r:id="rId25"/>
    <p:sldId id="283" r:id="rId26"/>
    <p:sldId id="284" r:id="rId27"/>
    <p:sldId id="286" r:id="rId28"/>
    <p:sldId id="291" r:id="rId29"/>
    <p:sldId id="293" r:id="rId30"/>
    <p:sldId id="285" r:id="rId31"/>
    <p:sldId id="290" r:id="rId32"/>
    <p:sldId id="295" r:id="rId33"/>
    <p:sldId id="294" r:id="rId34"/>
    <p:sldId id="298" r:id="rId35"/>
    <p:sldId id="296" r:id="rId36"/>
    <p:sldId id="297"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a Girdner"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503" autoAdjust="0"/>
  </p:normalViewPr>
  <p:slideViewPr>
    <p:cSldViewPr snapToGrid="0" snapToObjects="1">
      <p:cViewPr>
        <p:scale>
          <a:sx n="50" d="100"/>
          <a:sy n="50" d="100"/>
        </p:scale>
        <p:origin x="-1860" y="390"/>
      </p:cViewPr>
      <p:guideLst>
        <p:guide orient="horz" pos="2160"/>
        <p:guide pos="2880"/>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D86807-B153-9F47-9A97-407E5B1A307C}" type="datetimeFigureOut">
              <a:rPr lang="en-US" smtClean="0"/>
              <a:t>05/03/2017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918E8C-7E60-FF45-A95F-425BEEC1E2EA}" type="slidenum">
              <a:rPr lang="en-US" smtClean="0"/>
              <a:t>‹#›</a:t>
            </a:fld>
            <a:endParaRPr lang="en-US"/>
          </a:p>
        </p:txBody>
      </p:sp>
    </p:spTree>
    <p:extLst>
      <p:ext uri="{BB962C8B-B14F-4D97-AF65-F5344CB8AC3E}">
        <p14:creationId xmlns:p14="http://schemas.microsoft.com/office/powerpoint/2010/main" val="276780078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1</a:t>
            </a:fld>
            <a:endParaRPr lang="en-US"/>
          </a:p>
        </p:txBody>
      </p:sp>
    </p:spTree>
    <p:extLst>
      <p:ext uri="{BB962C8B-B14F-4D97-AF65-F5344CB8AC3E}">
        <p14:creationId xmlns:p14="http://schemas.microsoft.com/office/powerpoint/2010/main" val="23176463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https://</a:t>
            </a:r>
            <a:r>
              <a:rPr lang="en-US" dirty="0" err="1" smtClean="0"/>
              <a:t>image.shutterstock.com</a:t>
            </a:r>
            <a:r>
              <a:rPr lang="en-US" dirty="0" smtClean="0"/>
              <a:t>/z/stock-photo-risk-management-diagram-business-concept-286960754.jpg</a:t>
            </a:r>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10</a:t>
            </a:fld>
            <a:endParaRPr lang="en-US"/>
          </a:p>
        </p:txBody>
      </p:sp>
    </p:spTree>
    <p:extLst>
      <p:ext uri="{BB962C8B-B14F-4D97-AF65-F5344CB8AC3E}">
        <p14:creationId xmlns:p14="http://schemas.microsoft.com/office/powerpoint/2010/main" val="2170098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are worried about:</a:t>
            </a:r>
          </a:p>
          <a:p>
            <a:r>
              <a:rPr lang="en-US" b="1" dirty="0" smtClean="0"/>
              <a:t>FADE</a:t>
            </a:r>
            <a:r>
              <a:rPr lang="en-US" b="1" baseline="0" dirty="0" smtClean="0"/>
              <a:t> TO GRAPHIC # </a:t>
            </a:r>
            <a:r>
              <a:rPr lang="en-US" b="1" dirty="0" smtClean="0"/>
              <a:t>1:</a:t>
            </a:r>
            <a:r>
              <a:rPr lang="en-US" b="1" baseline="0" dirty="0" smtClean="0"/>
              <a:t>  </a:t>
            </a:r>
            <a:r>
              <a:rPr lang="en-US" baseline="0" dirty="0" smtClean="0"/>
              <a:t>shutdown of plant processing </a:t>
            </a:r>
            <a:r>
              <a:rPr lang="mr-IN" baseline="0" dirty="0" smtClean="0"/>
              <a:t>–</a:t>
            </a:r>
            <a:r>
              <a:rPr lang="en-US" baseline="0" dirty="0" smtClean="0"/>
              <a:t> that may cause you financial loss</a:t>
            </a:r>
          </a:p>
          <a:p>
            <a:pPr marL="0" indent="0">
              <a:buNone/>
            </a:pPr>
            <a:r>
              <a:rPr lang="en-US" b="1" baseline="0" dirty="0" smtClean="0"/>
              <a:t>FADE TO GRAPHIC # 2:  </a:t>
            </a:r>
            <a:r>
              <a:rPr lang="en-US" baseline="0" dirty="0" smtClean="0"/>
              <a:t>Destruction of the processing equipment </a:t>
            </a:r>
            <a:r>
              <a:rPr lang="mr-IN" baseline="0" dirty="0" smtClean="0"/>
              <a:t>–</a:t>
            </a:r>
            <a:r>
              <a:rPr lang="en-US" baseline="0" dirty="0" smtClean="0"/>
              <a:t> that may keep you from maintaining environmental control</a:t>
            </a:r>
          </a:p>
          <a:p>
            <a:pPr marL="0" indent="0">
              <a:buNone/>
            </a:pPr>
            <a:r>
              <a:rPr lang="en-US" b="1" baseline="0" dirty="0" smtClean="0"/>
              <a:t>FADE TO GRAPHIC # 3:  </a:t>
            </a:r>
            <a:r>
              <a:rPr lang="en-US" baseline="0" dirty="0" smtClean="0"/>
              <a:t>Disabling of safety functions </a:t>
            </a:r>
            <a:r>
              <a:rPr lang="mr-IN" baseline="0" dirty="0" smtClean="0"/>
              <a:t>–</a:t>
            </a:r>
            <a:r>
              <a:rPr lang="en-US" baseline="0" dirty="0" smtClean="0"/>
              <a:t> that when needed, may not be available to safely control the plant</a:t>
            </a:r>
          </a:p>
          <a:p>
            <a:pPr marL="0" indent="0">
              <a:buNone/>
            </a:pPr>
            <a:r>
              <a:rPr lang="en-US" b="1" dirty="0" smtClean="0"/>
              <a:t>FADE</a:t>
            </a:r>
            <a:r>
              <a:rPr lang="en-US" b="1" baseline="0" dirty="0" smtClean="0"/>
              <a:t> </a:t>
            </a:r>
            <a:r>
              <a:rPr lang="en-US" b="1" baseline="0" dirty="0" smtClean="0"/>
              <a:t>TO GRAPHIC # 4:  </a:t>
            </a:r>
            <a:r>
              <a:rPr lang="en-US" dirty="0" smtClean="0"/>
              <a:t>As</a:t>
            </a:r>
            <a:r>
              <a:rPr lang="en-US" baseline="0" dirty="0" smtClean="0"/>
              <a:t> a direct result of unauthorized and undetected control of your ICS systems; </a:t>
            </a:r>
          </a:p>
          <a:p>
            <a:pPr marL="0" indent="0">
              <a:buNone/>
            </a:pPr>
            <a:r>
              <a:rPr lang="en-US" b="1" baseline="0" dirty="0" smtClean="0"/>
              <a:t>FADE TO GRAPHIC # 5:  </a:t>
            </a:r>
            <a:r>
              <a:rPr lang="en-US" baseline="0" dirty="0" smtClean="0"/>
              <a:t>which is a natural risk of using any industrial control systems to control and monitor the plant,</a:t>
            </a:r>
          </a:p>
          <a:p>
            <a:pPr marL="0" indent="0">
              <a:buNone/>
            </a:pPr>
            <a:endParaRPr lang="en-US" baseline="0" dirty="0" smtClean="0"/>
          </a:p>
          <a:p>
            <a:pPr marL="0" indent="0">
              <a:buNone/>
            </a:pPr>
            <a:endParaRPr lang="en-US" baseline="0" dirty="0" smtClean="0"/>
          </a:p>
          <a:p>
            <a:pPr marL="0" indent="0">
              <a:buNone/>
            </a:pPr>
            <a:r>
              <a:rPr lang="en-US" baseline="0" dirty="0" smtClean="0"/>
              <a:t>there are things we can do to prevent that top event.  And this is where you ground all  your preventive, detective and </a:t>
            </a:r>
            <a:r>
              <a:rPr lang="en-US" baseline="0" dirty="0" err="1" smtClean="0"/>
              <a:t>mitigative</a:t>
            </a:r>
            <a:r>
              <a:rPr lang="en-US" baseline="0" dirty="0" smtClean="0"/>
              <a:t> efforts.  Understanding the possible causes and building your comprehensive security program.  Along the way, you’re going to have to make choices as an Owner of what is acceptable and not acceptable risk. </a:t>
            </a:r>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12</a:t>
            </a:fld>
            <a:endParaRPr lang="en-US"/>
          </a:p>
        </p:txBody>
      </p:sp>
    </p:spTree>
    <p:extLst>
      <p:ext uri="{BB962C8B-B14F-4D97-AF65-F5344CB8AC3E}">
        <p14:creationId xmlns:p14="http://schemas.microsoft.com/office/powerpoint/2010/main" val="3168246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a:t>
            </a:r>
            <a:r>
              <a:rPr lang="en-US" baseline="0" dirty="0" smtClean="0"/>
              <a:t> first things first, you must evaluate WHAT ARE THE WAYS THAT COULD POSSIBLY ALLOW UNAUTHORIZED AND UNDETECTED ACCESS TO YOUR SYSTEMS.</a:t>
            </a:r>
          </a:p>
          <a:p>
            <a:r>
              <a:rPr lang="en-US" b="1" baseline="0" dirty="0" smtClean="0"/>
              <a:t>FADE TO GRAPHIC # 1:  </a:t>
            </a:r>
            <a:r>
              <a:rPr lang="en-US" baseline="0" dirty="0" smtClean="0"/>
              <a:t>It could be PEOPLE who have direct physical access to the systems.</a:t>
            </a:r>
          </a:p>
          <a:p>
            <a:r>
              <a:rPr lang="en-US" b="1" baseline="0" dirty="0" smtClean="0"/>
              <a:t>FADE TO GRAPHIC # 2:  </a:t>
            </a:r>
            <a:r>
              <a:rPr lang="en-US" baseline="0" dirty="0" smtClean="0"/>
              <a:t>It could be FROM REMOTE CONNECTION TO YOUR SYSTEMS</a:t>
            </a:r>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13</a:t>
            </a:fld>
            <a:endParaRPr lang="en-US"/>
          </a:p>
        </p:txBody>
      </p:sp>
    </p:spTree>
    <p:extLst>
      <p:ext uri="{BB962C8B-B14F-4D97-AF65-F5344CB8AC3E}">
        <p14:creationId xmlns:p14="http://schemas.microsoft.com/office/powerpoint/2010/main" val="1970522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it is through , </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FADE TO GRAPHIC # 1:  </a:t>
            </a:r>
            <a:r>
              <a:rPr lang="en-US" baseline="0" dirty="0" smtClean="0"/>
              <a:t>DIRECT PHYSICAL ACCESS, What are the barriers in place to prevent such direct physical access from unauthorized individuals or groups?</a:t>
            </a:r>
          </a:p>
          <a:p>
            <a:endParaRPr lang="en-US" i="1" baseline="0" dirty="0" smtClean="0">
              <a:solidFill>
                <a:srgbClr val="FF0000"/>
              </a:solidFill>
            </a:endParaRPr>
          </a:p>
          <a:p>
            <a:pPr marL="0" marR="0">
              <a:spcBef>
                <a:spcPts val="0"/>
              </a:spcBef>
              <a:spcAft>
                <a:spcPts val="0"/>
              </a:spcAft>
            </a:pPr>
            <a:r>
              <a:rPr lang="en-US" sz="1200" b="1" i="1" dirty="0" smtClean="0">
                <a:solidFill>
                  <a:srgbClr val="FF0000"/>
                </a:solidFill>
                <a:effectLst/>
                <a:latin typeface="Cambria"/>
                <a:ea typeface="ＭＳ 明朝"/>
                <a:cs typeface="Times New Roman"/>
              </a:rPr>
              <a:t>NOTE:  </a:t>
            </a:r>
            <a:r>
              <a:rPr lang="en-US" sz="1200" i="1" dirty="0" smtClean="0">
                <a:solidFill>
                  <a:srgbClr val="FF0000"/>
                </a:solidFill>
                <a:effectLst/>
                <a:latin typeface="Cambria"/>
                <a:ea typeface="ＭＳ 明朝"/>
                <a:cs typeface="Times New Roman"/>
              </a:rPr>
              <a:t>The shapes are merely placeholders.  Please replace with the graphical depiction of your recommendation</a:t>
            </a:r>
            <a:endParaRPr lang="en-US" sz="1200" dirty="0" smtClean="0">
              <a:effectLst/>
              <a:latin typeface="Cambria"/>
              <a:ea typeface="ＭＳ 明朝"/>
              <a:cs typeface="Times New Roman"/>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r>
              <a:rPr lang="en-US" b="1" baseline="0" dirty="0" smtClean="0"/>
              <a:t>FADE TO GRAPHIC # 2:  </a:t>
            </a:r>
            <a:r>
              <a:rPr lang="en-US" i="1" baseline="0" dirty="0" smtClean="0"/>
              <a:t>Show the arrow disappearing and replace with a </a:t>
            </a:r>
            <a:r>
              <a:rPr lang="en-US" i="1" baseline="0" dirty="0" err="1" smtClean="0"/>
              <a:t>grahic</a:t>
            </a:r>
            <a:r>
              <a:rPr lang="en-US" i="1" baseline="0" dirty="0" smtClean="0"/>
              <a:t> representation of:  </a:t>
            </a:r>
            <a:r>
              <a:rPr lang="en-US" b="1" i="0" baseline="0" dirty="0" smtClean="0"/>
              <a:t>PLANT SECURITY</a:t>
            </a:r>
            <a:r>
              <a:rPr lang="en-US" i="0" baseline="0" dirty="0" smtClean="0"/>
              <a:t>? Rectangle # 1</a:t>
            </a:r>
          </a:p>
          <a:p>
            <a:r>
              <a:rPr lang="en-US" b="1" i="0" baseline="0" dirty="0" smtClean="0"/>
              <a:t>FADE TO GRAPHIC # 3:</a:t>
            </a:r>
            <a:r>
              <a:rPr lang="en-US" i="0" baseline="0" dirty="0" smtClean="0"/>
              <a:t>  </a:t>
            </a:r>
            <a:r>
              <a:rPr lang="en-US" i="1" baseline="0" dirty="0" smtClean="0"/>
              <a:t>Show next to rectangular shape # 1  </a:t>
            </a:r>
            <a:r>
              <a:rPr lang="en-US" b="1" i="0" baseline="0" dirty="0" smtClean="0"/>
              <a:t>LOCKED ROOMS</a:t>
            </a:r>
            <a:r>
              <a:rPr lang="en-US" i="0" baseline="0" dirty="0" smtClean="0"/>
              <a:t>? Locked rooms is </a:t>
            </a:r>
            <a:r>
              <a:rPr lang="en-US" i="1" baseline="0" dirty="0" smtClean="0"/>
              <a:t>rectangular shape # 2</a:t>
            </a:r>
            <a:endParaRPr lang="en-US"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i="0" baseline="0" dirty="0" smtClean="0"/>
              <a:t>FADE </a:t>
            </a:r>
            <a:r>
              <a:rPr lang="en-US" b="1" i="0" baseline="0" dirty="0" smtClean="0"/>
              <a:t>TO GRAPHIC # 4:  </a:t>
            </a:r>
            <a:r>
              <a:rPr lang="en-US" i="1" baseline="0" dirty="0" smtClean="0"/>
              <a:t>Show next to rectangular shape # 2  </a:t>
            </a:r>
            <a:r>
              <a:rPr lang="en-US" b="1" i="0" baseline="0" dirty="0" smtClean="0"/>
              <a:t>CCTV CAMERAS</a:t>
            </a:r>
            <a:r>
              <a:rPr lang="en-US" i="0" baseline="0" dirty="0" smtClean="0"/>
              <a:t>? CCTV cameras is </a:t>
            </a:r>
            <a:r>
              <a:rPr lang="en-US" i="1" baseline="0" dirty="0" smtClean="0"/>
              <a:t>rectangular shape # 3</a:t>
            </a:r>
            <a:endParaRPr lang="en-US" i="0" baseline="0" dirty="0" smtClean="0"/>
          </a:p>
          <a:p>
            <a:r>
              <a:rPr lang="en-US" b="1" i="0" baseline="0" dirty="0" smtClean="0"/>
              <a:t>FADE TO GRAPHIC # 5:  </a:t>
            </a:r>
            <a:r>
              <a:rPr lang="en-US" i="1" baseline="0" dirty="0" smtClean="0"/>
              <a:t>Show next to rectangular shape # 3  </a:t>
            </a:r>
            <a:r>
              <a:rPr lang="en-US" b="1" i="0" baseline="0" dirty="0" smtClean="0"/>
              <a:t>SECURITY GUARDS</a:t>
            </a:r>
            <a:r>
              <a:rPr lang="en-US" i="0" baseline="0" dirty="0" smtClean="0"/>
              <a:t>? Security Guards </a:t>
            </a:r>
            <a:r>
              <a:rPr lang="en-US" i="1" baseline="0" dirty="0" smtClean="0"/>
              <a:t>rectangular shape # 4</a:t>
            </a:r>
          </a:p>
          <a:p>
            <a:endParaRPr lang="en-US" i="0" baseline="0" dirty="0" smtClean="0"/>
          </a:p>
          <a:p>
            <a:r>
              <a:rPr lang="en-US" i="0" baseline="0" dirty="0" smtClean="0"/>
              <a:t>And are they in place today AND IN GOOD STATUS?   </a:t>
            </a:r>
            <a:r>
              <a:rPr lang="en-US" i="1" baseline="0" dirty="0" smtClean="0"/>
              <a:t>Show the different graphics changing colors from GREEN (in place and healthy), RED (in place but not healthy), YELLOW (in place but moderately effective or have some issues) AND BLACK (not in place)  </a:t>
            </a:r>
          </a:p>
          <a:p>
            <a:endParaRPr lang="en-US" i="1" baseline="0" dirty="0" smtClean="0"/>
          </a:p>
          <a:p>
            <a:r>
              <a:rPr lang="en-US" i="0" baseline="0" dirty="0" smtClean="0"/>
              <a:t>FADE OUT ALL TEXT:  HEALTHY AND WORKING, NOT WORKING, IN PLACE BUT MODERATELY EFFECTIVE, NOT IN PLACE AT ALL</a:t>
            </a:r>
          </a:p>
          <a:p>
            <a:endParaRPr lang="en-US" i="0" baseline="0" dirty="0" smtClean="0"/>
          </a:p>
          <a:p>
            <a:r>
              <a:rPr lang="en-US" baseline="0" dirty="0" smtClean="0"/>
              <a:t>AND, if all these barriers fail,</a:t>
            </a:r>
          </a:p>
          <a:p>
            <a:r>
              <a:rPr lang="en-US" baseline="0" dirty="0" smtClean="0"/>
              <a:t> </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SHOW ALL PREVIOUS GRAPHICS OF THESE BARRIERS FAILING ONE, BY ONE, What controls are left in place?</a:t>
            </a:r>
          </a:p>
          <a:p>
            <a:endParaRPr lang="en-US" i="0" baseline="0" dirty="0" smtClean="0"/>
          </a:p>
          <a:p>
            <a:endParaRPr lang="en-US" baseline="0" dirty="0" smtClean="0"/>
          </a:p>
        </p:txBody>
      </p:sp>
      <p:sp>
        <p:nvSpPr>
          <p:cNvPr id="4" name="Slide Number Placeholder 3"/>
          <p:cNvSpPr>
            <a:spLocks noGrp="1"/>
          </p:cNvSpPr>
          <p:nvPr>
            <p:ph type="sldNum" sz="quarter" idx="10"/>
          </p:nvPr>
        </p:nvSpPr>
        <p:spPr/>
        <p:txBody>
          <a:bodyPr/>
          <a:lstStyle/>
          <a:p>
            <a:fld id="{EE918E8C-7E60-FF45-A95F-425BEEC1E2EA}" type="slidenum">
              <a:rPr lang="en-US" smtClean="0"/>
              <a:t>14</a:t>
            </a:fld>
            <a:endParaRPr lang="en-US"/>
          </a:p>
        </p:txBody>
      </p:sp>
    </p:spTree>
    <p:extLst>
      <p:ext uri="{BB962C8B-B14F-4D97-AF65-F5344CB8AC3E}">
        <p14:creationId xmlns:p14="http://schemas.microsoft.com/office/powerpoint/2010/main" val="1970522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Then the unauthorized individual gains control of your ICS Systems.  Especially if these systems are </a:t>
            </a:r>
            <a:r>
              <a:rPr lang="en-US" i="0" baseline="0" dirty="0" err="1" smtClean="0"/>
              <a:t>unamanned</a:t>
            </a:r>
            <a:r>
              <a:rPr lang="en-US" i="0" baseline="0" dirty="0" smtClean="0"/>
              <a:t>. </a:t>
            </a:r>
          </a:p>
          <a:p>
            <a:endParaRPr lang="en-US" i="0" baseline="0" dirty="0" smtClean="0"/>
          </a:p>
          <a:p>
            <a:r>
              <a:rPr lang="en-US" b="1" i="1" baseline="0" dirty="0" smtClean="0"/>
              <a:t>FADE TO GRAPHIC # 1:  </a:t>
            </a:r>
            <a:r>
              <a:rPr lang="en-US" i="1" baseline="0" dirty="0" smtClean="0"/>
              <a:t>Show a graphic of individual gaining unauthorized access to the system.</a:t>
            </a:r>
          </a:p>
          <a:p>
            <a:endParaRPr lang="en-US" i="1" baseline="0" dirty="0" smtClean="0"/>
          </a:p>
          <a:p>
            <a:r>
              <a:rPr lang="en-US" i="0" baseline="0" dirty="0" smtClean="0"/>
              <a:t>BUT IS THAT TRUE?  </a:t>
            </a:r>
          </a:p>
          <a:p>
            <a:endParaRPr lang="en-US" i="0" baseline="0" dirty="0" smtClean="0"/>
          </a:p>
          <a:p>
            <a:r>
              <a:rPr lang="en-US" i="0" baseline="0" dirty="0" smtClean="0"/>
              <a:t>AREN’T THERE ANY OTHER CONTROLS WITHIN THE SYSTEMS THEMSELVES THAT PREVENT THE ACCESS ALTOGETHER?</a:t>
            </a:r>
          </a:p>
          <a:p>
            <a:endParaRPr lang="en-US" i="0" baseline="0" dirty="0" smtClean="0"/>
          </a:p>
          <a:p>
            <a:endParaRPr lang="en-US" baseline="0" dirty="0" smtClean="0"/>
          </a:p>
        </p:txBody>
      </p:sp>
      <p:sp>
        <p:nvSpPr>
          <p:cNvPr id="4" name="Slide Number Placeholder 3"/>
          <p:cNvSpPr>
            <a:spLocks noGrp="1"/>
          </p:cNvSpPr>
          <p:nvPr>
            <p:ph type="sldNum" sz="quarter" idx="10"/>
          </p:nvPr>
        </p:nvSpPr>
        <p:spPr/>
        <p:txBody>
          <a:bodyPr/>
          <a:lstStyle/>
          <a:p>
            <a:fld id="{EE918E8C-7E60-FF45-A95F-425BEEC1E2EA}" type="slidenum">
              <a:rPr lang="en-US" smtClean="0"/>
              <a:t>15</a:t>
            </a:fld>
            <a:endParaRPr lang="en-US"/>
          </a:p>
        </p:txBody>
      </p:sp>
    </p:spTree>
    <p:extLst>
      <p:ext uri="{BB962C8B-B14F-4D97-AF65-F5344CB8AC3E}">
        <p14:creationId xmlns:p14="http://schemas.microsoft.com/office/powerpoint/2010/main" val="1970522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baseline="0" dirty="0" smtClean="0"/>
              <a:t>FADE TO GRAPHIC # 1:  </a:t>
            </a:r>
            <a:r>
              <a:rPr lang="en-US" i="1" baseline="0" dirty="0" smtClean="0"/>
              <a:t>Show graphic of a computer.</a:t>
            </a:r>
          </a:p>
          <a:p>
            <a:endParaRPr lang="en-US" i="1" baseline="0" dirty="0" smtClean="0"/>
          </a:p>
          <a:p>
            <a:r>
              <a:rPr lang="en-US" b="1" i="0" baseline="0" dirty="0" smtClean="0"/>
              <a:t>FADE TO GRAPHIC # 2:  </a:t>
            </a:r>
            <a:r>
              <a:rPr lang="en-US" i="1" baseline="0" dirty="0" smtClean="0"/>
              <a:t>Show graphic depicting LOGIN NAME AND PASSWORD </a:t>
            </a:r>
            <a:r>
              <a:rPr lang="en-US" i="0" baseline="0" dirty="0" smtClean="0"/>
              <a:t>What about the login name and password? Isn’t that some form of a barrier to to control direct unauthorized access?  </a:t>
            </a:r>
          </a:p>
          <a:p>
            <a:endParaRPr lang="en-US" i="0" baseline="0" dirty="0" smtClean="0"/>
          </a:p>
          <a:p>
            <a:r>
              <a:rPr lang="en-US" i="0" baseline="0" dirty="0" smtClean="0"/>
              <a:t>But </a:t>
            </a:r>
            <a:r>
              <a:rPr lang="en-US" i="0" baseline="0" dirty="0" smtClean="0"/>
              <a:t>as long as the passwords are not:</a:t>
            </a:r>
          </a:p>
          <a:p>
            <a:endParaRPr lang="en-US" i="0" baseline="0" dirty="0" smtClean="0"/>
          </a:p>
          <a:p>
            <a:r>
              <a:rPr lang="en-US" i="0" baseline="0" dirty="0" smtClean="0"/>
              <a:t>Default, </a:t>
            </a:r>
            <a:r>
              <a:rPr lang="en-US" b="1" i="0" baseline="0" dirty="0" smtClean="0"/>
              <a:t>FADE TO GRAPHIC # </a:t>
            </a:r>
            <a:r>
              <a:rPr lang="en-US" b="1" i="0" baseline="0" dirty="0" smtClean="0"/>
              <a:t>3:  </a:t>
            </a:r>
            <a:r>
              <a:rPr lang="en-US" i="1" baseline="0" dirty="0" smtClean="0"/>
              <a:t>Show the text “ADMINISTRATOR”,  followed by a series of TEXT GRAPHICS without any pauses (one after another) then make them all disappear in the end.</a:t>
            </a:r>
          </a:p>
          <a:p>
            <a:r>
              <a:rPr lang="en-US" i="0" baseline="0" dirty="0" smtClean="0"/>
              <a:t>“</a:t>
            </a:r>
            <a:r>
              <a:rPr lang="en-US" i="0" baseline="0" dirty="0" err="1" smtClean="0"/>
              <a:t>DeltaVAdmin</a:t>
            </a:r>
            <a:r>
              <a:rPr lang="en-US" i="0" baseline="0" dirty="0" smtClean="0"/>
              <a:t>:</a:t>
            </a:r>
          </a:p>
          <a:p>
            <a:r>
              <a:rPr lang="en-US" i="0" baseline="0" dirty="0" smtClean="0"/>
              <a:t>“Fox”</a:t>
            </a:r>
          </a:p>
          <a:p>
            <a:r>
              <a:rPr lang="en-US" i="0" baseline="0" dirty="0" smtClean="0"/>
              <a:t>“Gnomes”</a:t>
            </a:r>
          </a:p>
          <a:p>
            <a:endParaRPr lang="en-US"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i="0" baseline="0" dirty="0" smtClean="0"/>
              <a:t>Or Generic, </a:t>
            </a:r>
            <a:r>
              <a:rPr lang="en-US" b="1" i="0" baseline="0" dirty="0" smtClean="0"/>
              <a:t>FADE TO GRAPHIC # </a:t>
            </a:r>
            <a:r>
              <a:rPr lang="en-US" b="1" i="0" baseline="0" dirty="0" smtClean="0"/>
              <a:t>4</a:t>
            </a:r>
            <a:r>
              <a:rPr lang="en-US" i="0" baseline="0" dirty="0" smtClean="0"/>
              <a:t>, </a:t>
            </a:r>
            <a:r>
              <a:rPr lang="en-US" i="0" baseline="0" dirty="0" smtClean="0"/>
              <a:t>:  </a:t>
            </a:r>
            <a:r>
              <a:rPr lang="en-US" i="1" baseline="0" dirty="0" smtClean="0"/>
              <a:t>Show the the following series of TEXT GRAPHICS without any pauses (one after another) then make them all disappear in the end.</a:t>
            </a:r>
          </a:p>
          <a:p>
            <a:r>
              <a:rPr lang="en-US" i="0" baseline="0" dirty="0" smtClean="0"/>
              <a:t>“</a:t>
            </a:r>
            <a:r>
              <a:rPr lang="en-US" i="0" baseline="0" dirty="0" err="1" smtClean="0"/>
              <a:t>Maint</a:t>
            </a:r>
            <a:r>
              <a:rPr lang="en-US" i="0" baseline="0" dirty="0" smtClean="0"/>
              <a:t>”</a:t>
            </a:r>
          </a:p>
          <a:p>
            <a:r>
              <a:rPr lang="en-US" i="0" baseline="0" dirty="0" smtClean="0"/>
              <a:t>“Tech”</a:t>
            </a:r>
          </a:p>
          <a:p>
            <a:endParaRPr lang="en-US" i="0" baseline="0" dirty="0" smtClean="0"/>
          </a:p>
          <a:p>
            <a:r>
              <a:rPr lang="en-US" i="0" baseline="0" dirty="0" smtClean="0"/>
              <a:t>And the passwords are not easy to guess. </a:t>
            </a:r>
            <a:r>
              <a:rPr lang="en-US" b="1" i="0" baseline="0" dirty="0" smtClean="0"/>
              <a:t>FADE TO GRAPHIC # </a:t>
            </a:r>
            <a:r>
              <a:rPr lang="en-US" b="1" i="0" baseline="0" dirty="0" smtClean="0"/>
              <a:t>5</a:t>
            </a:r>
            <a:r>
              <a:rPr lang="en-US" i="1" baseline="0" dirty="0" smtClean="0"/>
              <a:t>:  </a:t>
            </a:r>
            <a:r>
              <a:rPr lang="en-US" i="1" baseline="0" dirty="0" smtClean="0"/>
              <a:t>Show the the following series of TEXT GRAPHICS without any pauses (one after another) then make them all disappear in the end.</a:t>
            </a:r>
          </a:p>
          <a:p>
            <a:r>
              <a:rPr lang="en-US" i="0" baseline="0" dirty="0" smtClean="0"/>
              <a:t>“Password”</a:t>
            </a:r>
          </a:p>
          <a:p>
            <a:r>
              <a:rPr lang="en-US" i="0" baseline="0" dirty="0" smtClean="0"/>
              <a:t>“Admin”</a:t>
            </a:r>
          </a:p>
          <a:p>
            <a:r>
              <a:rPr lang="en-US" i="0" baseline="0" dirty="0" smtClean="0"/>
              <a:t>“Qatar2017”</a:t>
            </a:r>
          </a:p>
          <a:p>
            <a:r>
              <a:rPr lang="en-US" i="0" baseline="0" dirty="0" smtClean="0"/>
              <a:t>“</a:t>
            </a:r>
            <a:r>
              <a:rPr lang="en-US" i="0" baseline="0" dirty="0" err="1" smtClean="0"/>
              <a:t>ILoveQatar</a:t>
            </a:r>
            <a:r>
              <a:rPr lang="en-US" i="0" baseline="0" dirty="0" smtClean="0"/>
              <a:t>”</a:t>
            </a:r>
          </a:p>
          <a:p>
            <a:endParaRPr lang="en-US" i="0" baseline="0" dirty="0" smtClean="0"/>
          </a:p>
          <a:p>
            <a:r>
              <a:rPr lang="en-US" i="0" baseline="0" dirty="0" smtClean="0"/>
              <a:t>Then you should be okay.  But what if you have not done the job of hardening these systems, and security policy settings such as:</a:t>
            </a:r>
          </a:p>
          <a:p>
            <a:endParaRPr lang="en-US" i="0" baseline="0" dirty="0" smtClean="0"/>
          </a:p>
          <a:p>
            <a:r>
              <a:rPr lang="en-US" b="1" i="0" baseline="0" dirty="0" smtClean="0"/>
              <a:t>FADE TO GRAPHIC # </a:t>
            </a:r>
            <a:r>
              <a:rPr lang="en-US" b="1" i="0" baseline="0" dirty="0" smtClean="0"/>
              <a:t>6:  </a:t>
            </a:r>
            <a:r>
              <a:rPr lang="en-US" i="1" baseline="0" dirty="0" smtClean="0"/>
              <a:t>Show </a:t>
            </a:r>
            <a:r>
              <a:rPr lang="en-US" i="1" baseline="0" dirty="0" smtClean="0"/>
              <a:t>the GRAPHIC rendition of the following objects without any pauses (one after another) then make them all disappear in the end.</a:t>
            </a:r>
            <a:endParaRPr lang="en-US" i="0" baseline="0" dirty="0" smtClean="0"/>
          </a:p>
          <a:p>
            <a:endParaRPr lang="en-US" i="0" baseline="0" dirty="0" smtClean="0"/>
          </a:p>
          <a:p>
            <a:r>
              <a:rPr lang="en-US" i="0" baseline="0" dirty="0" smtClean="0"/>
              <a:t> “Audit trails”</a:t>
            </a:r>
          </a:p>
          <a:p>
            <a:r>
              <a:rPr lang="en-US" i="0" baseline="0" dirty="0" smtClean="0"/>
              <a:t>“Password required”</a:t>
            </a:r>
          </a:p>
          <a:p>
            <a:r>
              <a:rPr lang="en-US" i="0" baseline="0" dirty="0" smtClean="0"/>
              <a:t>“Password length”</a:t>
            </a:r>
          </a:p>
          <a:p>
            <a:r>
              <a:rPr lang="en-US" i="0" baseline="0" dirty="0" smtClean="0"/>
              <a:t>“etc. </a:t>
            </a:r>
          </a:p>
          <a:p>
            <a:endParaRPr lang="en-US" i="0" baseline="0" dirty="0" smtClean="0">
              <a:solidFill>
                <a:srgbClr val="0000FF"/>
              </a:solidFill>
            </a:endParaRPr>
          </a:p>
          <a:p>
            <a:r>
              <a:rPr lang="en-US" i="0" baseline="0" dirty="0" smtClean="0">
                <a:solidFill>
                  <a:srgbClr val="0000FF"/>
                </a:solidFill>
              </a:rPr>
              <a:t>Have not even been set?  Have you conducted an access review of your user ID’s and passwords?  Do you  know which users are </a:t>
            </a:r>
            <a:r>
              <a:rPr lang="en-US" i="0" baseline="0" dirty="0" err="1" smtClean="0">
                <a:solidFill>
                  <a:srgbClr val="0000FF"/>
                </a:solidFill>
              </a:rPr>
              <a:t>suppoed</a:t>
            </a:r>
            <a:r>
              <a:rPr lang="en-US" i="0" baseline="0" dirty="0" smtClean="0">
                <a:solidFill>
                  <a:srgbClr val="0000FF"/>
                </a:solidFill>
              </a:rPr>
              <a:t> to have what access?  When was the last time you did a </a:t>
            </a:r>
            <a:r>
              <a:rPr lang="en-US" i="0" baseline="0" dirty="0" err="1" smtClean="0">
                <a:solidFill>
                  <a:srgbClr val="0000FF"/>
                </a:solidFill>
              </a:rPr>
              <a:t>clean-up</a:t>
            </a:r>
            <a:r>
              <a:rPr lang="en-US" i="0" baseline="0" dirty="0" smtClean="0">
                <a:solidFill>
                  <a:srgbClr val="0000FF"/>
                </a:solidFill>
              </a:rPr>
              <a:t> of your ID’s and passwords?  Do you even have a policy that defines access management?</a:t>
            </a:r>
          </a:p>
          <a:p>
            <a:endParaRPr lang="en-US" i="0" baseline="0" dirty="0" smtClean="0">
              <a:solidFill>
                <a:srgbClr val="0000FF"/>
              </a:solidFill>
            </a:endParaRPr>
          </a:p>
          <a:p>
            <a:r>
              <a:rPr lang="en-US" i="0" baseline="0" dirty="0" smtClean="0">
                <a:solidFill>
                  <a:srgbClr val="0000FF"/>
                </a:solidFill>
              </a:rPr>
              <a:t>Many things can go wrong when you have direct physical access to that computer.  For example, you can insert an infected USB and introduce a virus.</a:t>
            </a:r>
          </a:p>
          <a:p>
            <a:r>
              <a:rPr lang="en-US" b="1" i="0" baseline="0" dirty="0" smtClean="0">
                <a:solidFill>
                  <a:srgbClr val="0000FF"/>
                </a:solidFill>
              </a:rPr>
              <a:t>FADE TO GRAPHIC # </a:t>
            </a:r>
            <a:r>
              <a:rPr lang="en-US" b="1" i="0" baseline="0" dirty="0" smtClean="0">
                <a:solidFill>
                  <a:srgbClr val="0000FF"/>
                </a:solidFill>
              </a:rPr>
              <a:t>7:  </a:t>
            </a:r>
            <a:r>
              <a:rPr lang="en-US" i="1" baseline="0" dirty="0" smtClean="0">
                <a:solidFill>
                  <a:srgbClr val="0000FF"/>
                </a:solidFill>
              </a:rPr>
              <a:t>Show a graphic of a person walking up to a computer, inserting a USB stick and the computer getting infected and the infection spreading to the other computers in the network and fade it out completely.</a:t>
            </a:r>
          </a:p>
          <a:p>
            <a:endParaRPr lang="en-US" i="1" baseline="0" dirty="0" smtClean="0">
              <a:solidFill>
                <a:srgbClr val="0000FF"/>
              </a:solidFill>
            </a:endParaRPr>
          </a:p>
          <a:p>
            <a:r>
              <a:rPr lang="en-US" i="0" baseline="0" dirty="0" smtClean="0">
                <a:solidFill>
                  <a:srgbClr val="0000FF"/>
                </a:solidFill>
              </a:rPr>
              <a:t>Do you have REMOVABLE MEDIA controls in place?  Do you even have policies that define how to control and manage these things?  What about the laptop that the vendors use to connect to your systems?  Do you have a process in place to manage them?</a:t>
            </a:r>
          </a:p>
          <a:p>
            <a:endParaRPr lang="en-US" i="1" baseline="0" dirty="0" smtClean="0">
              <a:solidFill>
                <a:srgbClr val="0000FF"/>
              </a:solidFill>
            </a:endParaRPr>
          </a:p>
          <a:p>
            <a:endParaRPr lang="en-US" i="0" baseline="0" dirty="0" smtClean="0">
              <a:solidFill>
                <a:srgbClr val="0000FF"/>
              </a:solidFill>
            </a:endParaRPr>
          </a:p>
          <a:p>
            <a:endParaRPr lang="en-US" i="0" baseline="0" dirty="0" smtClean="0">
              <a:solidFill>
                <a:srgbClr val="0000FF"/>
              </a:solidFill>
            </a:endParaRPr>
          </a:p>
          <a:p>
            <a:endParaRPr lang="en-US" i="0" baseline="0" dirty="0" smtClean="0">
              <a:solidFill>
                <a:srgbClr val="0000FF"/>
              </a:solidFill>
            </a:endParaRPr>
          </a:p>
          <a:p>
            <a:endParaRPr lang="en-US" i="0" baseline="0" dirty="0" smtClean="0">
              <a:solidFill>
                <a:srgbClr val="0000FF"/>
              </a:solidFill>
            </a:endParaRPr>
          </a:p>
          <a:p>
            <a:endParaRPr lang="en-US" i="0" baseline="0" dirty="0" smtClean="0"/>
          </a:p>
          <a:p>
            <a:endParaRPr lang="en-US" i="0" baseline="0" dirty="0" smtClean="0"/>
          </a:p>
          <a:p>
            <a:endParaRPr lang="en-US" i="0" baseline="0" dirty="0" smtClean="0"/>
          </a:p>
          <a:p>
            <a:endParaRPr lang="en-US" i="0" baseline="0" dirty="0" smtClean="0"/>
          </a:p>
          <a:p>
            <a:endParaRPr lang="en-US" i="0" baseline="0" dirty="0" smtClean="0"/>
          </a:p>
          <a:p>
            <a:endParaRPr lang="en-US" i="0" baseline="0" dirty="0" smtClean="0"/>
          </a:p>
          <a:p>
            <a:endParaRPr lang="en-US" i="0" baseline="0" dirty="0" smtClean="0"/>
          </a:p>
          <a:p>
            <a:endParaRPr lang="en-US" i="0" baseline="0" dirty="0" smtClean="0"/>
          </a:p>
          <a:p>
            <a:endParaRPr lang="en-US" baseline="0" dirty="0" smtClean="0"/>
          </a:p>
        </p:txBody>
      </p:sp>
      <p:sp>
        <p:nvSpPr>
          <p:cNvPr id="4" name="Slide Number Placeholder 3"/>
          <p:cNvSpPr>
            <a:spLocks noGrp="1"/>
          </p:cNvSpPr>
          <p:nvPr>
            <p:ph type="sldNum" sz="quarter" idx="10"/>
          </p:nvPr>
        </p:nvSpPr>
        <p:spPr/>
        <p:txBody>
          <a:bodyPr/>
          <a:lstStyle/>
          <a:p>
            <a:fld id="{EE918E8C-7E60-FF45-A95F-425BEEC1E2EA}" type="slidenum">
              <a:rPr lang="en-US" smtClean="0"/>
              <a:t>16</a:t>
            </a:fld>
            <a:endParaRPr lang="en-US"/>
          </a:p>
        </p:txBody>
      </p:sp>
    </p:spTree>
    <p:extLst>
      <p:ext uri="{BB962C8B-B14F-4D97-AF65-F5344CB8AC3E}">
        <p14:creationId xmlns:p14="http://schemas.microsoft.com/office/powerpoint/2010/main" val="1970522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if you do get infected, Do you then have the team to respond to incidents like these that</a:t>
            </a:r>
            <a:r>
              <a:rPr lang="en-US" baseline="0" dirty="0" smtClean="0"/>
              <a:t> know what to do?</a:t>
            </a:r>
          </a:p>
          <a:p>
            <a:endParaRPr lang="en-US" baseline="0" dirty="0" smtClean="0"/>
          </a:p>
          <a:p>
            <a:r>
              <a:rPr lang="en-US" sz="1100" b="1" dirty="0" smtClean="0"/>
              <a:t>FADE</a:t>
            </a:r>
            <a:r>
              <a:rPr lang="en-US" sz="1100" b="1" baseline="0" dirty="0" smtClean="0"/>
              <a:t> TO GRAPHIC # 1</a:t>
            </a:r>
            <a:r>
              <a:rPr lang="en-US" baseline="0" dirty="0" smtClean="0"/>
              <a:t>:  </a:t>
            </a:r>
            <a:r>
              <a:rPr lang="en-US" i="1" baseline="0" dirty="0" smtClean="0"/>
              <a:t>Show a graphic rendition of a team responding to computer emergency and label this team Response Team.  Start streaming and super imposing the following words on the </a:t>
            </a:r>
            <a:r>
              <a:rPr lang="en-US" i="1" baseline="0" dirty="0" err="1" smtClean="0"/>
              <a:t>Powerpoint</a:t>
            </a:r>
            <a:r>
              <a:rPr lang="en-US" i="1" baseline="0" dirty="0" smtClean="0"/>
              <a:t> as the response team is shown.  </a:t>
            </a:r>
          </a:p>
          <a:p>
            <a:endParaRPr lang="en-US" i="1" baseline="0" dirty="0" smtClean="0"/>
          </a:p>
          <a:p>
            <a:r>
              <a:rPr lang="en-US" i="1" baseline="0" dirty="0" smtClean="0"/>
              <a:t>“Is the incident active?  Then control it </a:t>
            </a:r>
            <a:r>
              <a:rPr lang="mr-IN" i="1" baseline="0" dirty="0" smtClean="0"/>
              <a:t>–</a:t>
            </a:r>
            <a:r>
              <a:rPr lang="en-US" i="1" baseline="0" dirty="0" smtClean="0"/>
              <a:t> contain the spread.”</a:t>
            </a:r>
          </a:p>
          <a:p>
            <a:r>
              <a:rPr lang="en-US" i="1" baseline="0" dirty="0" smtClean="0"/>
              <a:t>“if not active, commence situation analysis</a:t>
            </a:r>
          </a:p>
          <a:p>
            <a:r>
              <a:rPr lang="en-US" i="1" baseline="0" dirty="0" smtClean="0"/>
              <a:t>“Extract audit logs.  Preserve the evidence”</a:t>
            </a:r>
            <a:endParaRPr lang="en-US" b="0" i="1" baseline="0" dirty="0" smtClean="0"/>
          </a:p>
          <a:p>
            <a:r>
              <a:rPr lang="en-US" b="0" i="1" baseline="0" dirty="0" smtClean="0"/>
              <a:t>“Backups, S[are hardware, Software media, Software license, etc.</a:t>
            </a:r>
          </a:p>
          <a:p>
            <a:r>
              <a:rPr lang="en-US" b="0" i="1" baseline="0" dirty="0" smtClean="0"/>
              <a:t>“Communicate and report the incident to appropriate individuals, groups, authorities”.</a:t>
            </a:r>
          </a:p>
          <a:p>
            <a:endParaRPr lang="en-US" b="0" i="1" baseline="0" dirty="0" smtClean="0"/>
          </a:p>
          <a:p>
            <a:r>
              <a:rPr lang="en-US" b="1" i="0" baseline="0" dirty="0" smtClean="0"/>
              <a:t>FADE TO GRAPHIC # 2:</a:t>
            </a:r>
            <a:r>
              <a:rPr lang="en-US" i="0" baseline="0" dirty="0" smtClean="0"/>
              <a:t>  If you haven’t quite figured it out, you will not only need a response team, but also the contingency and recovery plans in place -  BCP/DRP (Business Continuity Planning and Disaster Recovery Planning). </a:t>
            </a:r>
          </a:p>
          <a:p>
            <a:endParaRPr lang="en-US" i="0" baseline="0" dirty="0" smtClean="0"/>
          </a:p>
          <a:p>
            <a:r>
              <a:rPr lang="en-US" i="0" baseline="0" dirty="0" smtClean="0"/>
              <a:t>Do all these things prevent the direct physical access altogether?  It does not, BUT,  it will define the THE SPEED OF YOUR RECOVERY.</a:t>
            </a:r>
          </a:p>
          <a:p>
            <a:endParaRPr lang="en-US" i="0" baseline="0" dirty="0" smtClean="0"/>
          </a:p>
          <a:p>
            <a:endParaRPr lang="en-US" i="0" baseline="0" dirty="0" smtClean="0"/>
          </a:p>
          <a:p>
            <a:endParaRPr lang="en-US" i="0" baseline="0" dirty="0" smtClean="0"/>
          </a:p>
        </p:txBody>
      </p:sp>
      <p:sp>
        <p:nvSpPr>
          <p:cNvPr id="4" name="Slide Number Placeholder 3"/>
          <p:cNvSpPr>
            <a:spLocks noGrp="1"/>
          </p:cNvSpPr>
          <p:nvPr>
            <p:ph type="sldNum" sz="quarter" idx="10"/>
          </p:nvPr>
        </p:nvSpPr>
        <p:spPr/>
        <p:txBody>
          <a:bodyPr/>
          <a:lstStyle/>
          <a:p>
            <a:fld id="{EE918E8C-7E60-FF45-A95F-425BEEC1E2EA}" type="slidenum">
              <a:rPr lang="en-US" smtClean="0"/>
              <a:t>17</a:t>
            </a:fld>
            <a:endParaRPr lang="en-US"/>
          </a:p>
        </p:txBody>
      </p:sp>
    </p:spTree>
    <p:extLst>
      <p:ext uri="{BB962C8B-B14F-4D97-AF65-F5344CB8AC3E}">
        <p14:creationId xmlns:p14="http://schemas.microsoft.com/office/powerpoint/2010/main" val="2483561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solidFill>
                  <a:srgbClr val="0000FF"/>
                </a:solidFill>
              </a:rPr>
              <a:t>I’d like to think that local and internal threats are the only thing that keeps me up at night, but unfortunately and realistically, most of our ICS network also have connectivity to:</a:t>
            </a:r>
          </a:p>
          <a:p>
            <a:endParaRPr lang="en-US" i="0" baseline="0" dirty="0" smtClean="0"/>
          </a:p>
          <a:p>
            <a:r>
              <a:rPr lang="en-US" b="1" i="0" baseline="0" dirty="0" smtClean="0"/>
              <a:t>FADE TO GRAPHIC # 1;</a:t>
            </a:r>
            <a:r>
              <a:rPr lang="en-US" i="0" baseline="0" dirty="0" smtClean="0"/>
              <a:t> The Business network where we pass plant information data for production allocation purposes and predictive analysis. </a:t>
            </a:r>
          </a:p>
          <a:p>
            <a:endParaRPr lang="en-US" i="1" baseline="0" dirty="0" smtClean="0"/>
          </a:p>
          <a:p>
            <a:r>
              <a:rPr lang="en-US" b="1" i="1" baseline="0" dirty="0" smtClean="0"/>
              <a:t>Show remote connectivity to the Corporate IT network   Depict this by animating the following:  Flow, Level and Temperature readings coming from valves, motors and pumps, traversing Industrial control systems network, to a computer user in the Corporate IT network.</a:t>
            </a:r>
          </a:p>
          <a:p>
            <a:endParaRPr lang="en-US" i="1" baseline="0" dirty="0" smtClean="0"/>
          </a:p>
          <a:p>
            <a:r>
              <a:rPr lang="en-US" b="1" i="0" baseline="0" dirty="0" smtClean="0"/>
              <a:t>FADE GRAPHIC # 1  and then SHOW next GRAPHIC # 2</a:t>
            </a:r>
          </a:p>
          <a:p>
            <a:endParaRPr lang="en-US" i="0" baseline="0" dirty="0" smtClean="0"/>
          </a:p>
          <a:p>
            <a:r>
              <a:rPr lang="en-US" b="1" i="0" baseline="0" dirty="0" smtClean="0"/>
              <a:t>FADE TO GRAPHIC # 2:</a:t>
            </a:r>
            <a:r>
              <a:rPr lang="en-US" i="0" baseline="0" dirty="0" smtClean="0"/>
              <a:t>  The vendors who connect to our control systems to extract machine data.</a:t>
            </a:r>
          </a:p>
          <a:p>
            <a:endParaRPr lang="en-US" i="0" baseline="0" dirty="0" smtClean="0"/>
          </a:p>
          <a:p>
            <a:r>
              <a:rPr lang="en-US" b="1" i="1" baseline="0" dirty="0" smtClean="0"/>
              <a:t>Show remote connectivity by a vendor.  Depict this by showing a vendor from the internet connecting to the a computer from within the Industrial Control Systems Network and call this computer a DATA SERVER.  </a:t>
            </a:r>
            <a:endParaRPr lang="en-US" b="1" i="0" baseline="0" dirty="0" smtClean="0"/>
          </a:p>
          <a:p>
            <a:endParaRPr lang="en-US" i="1" baseline="0" dirty="0" smtClean="0"/>
          </a:p>
          <a:p>
            <a:r>
              <a:rPr lang="en-US" i="0" baseline="0" dirty="0" smtClean="0"/>
              <a:t>But if you haven’t mapped out the boundaries of your network and your network drawings are not maintained, how are you able to identify weaknesses and vulnerabilities in the architecture?</a:t>
            </a:r>
          </a:p>
          <a:p>
            <a:r>
              <a:rPr lang="en-US" i="0" baseline="0" dirty="0" smtClean="0"/>
              <a:t>Have you evaluated whether your systems are properly segregated? Do you have firewalls and switches in place and have they been properly configured? Do you even conduct a periodic access review of your firewalls and switches? Do you even have an equipment inventory? </a:t>
            </a:r>
          </a:p>
          <a:p>
            <a:endParaRPr lang="en-US" i="0" baseline="0" dirty="0" smtClean="0"/>
          </a:p>
          <a:p>
            <a:r>
              <a:rPr lang="en-US" i="0" baseline="0" dirty="0" smtClean="0"/>
              <a:t>And when it comes to external connection, if you can avoid it </a:t>
            </a:r>
            <a:r>
              <a:rPr lang="mr-IN" i="0" baseline="0" dirty="0" smtClean="0"/>
              <a:t>–</a:t>
            </a:r>
            <a:r>
              <a:rPr lang="en-US" i="0" baseline="0" dirty="0" smtClean="0"/>
              <a:t> AVOID IT ALTOGETHER.  But if you can’t avoid it, then evaluate what’s the true need from the vendor.  Are they needing just data or real time access?  If data is the only thing they need, perhaps we can provision that data somewhere in the Corporate DMZ where they can extract it.   </a:t>
            </a:r>
          </a:p>
          <a:p>
            <a:endParaRPr lang="en-US" i="0" baseline="0" dirty="0" smtClean="0"/>
          </a:p>
          <a:p>
            <a:r>
              <a:rPr lang="en-US" b="1" i="0" baseline="0" dirty="0" smtClean="0"/>
              <a:t>SHOW A GRAPHIC OF DATA FLOW FROM THE L1 LEVEL ENDING UP IN A SERVER IN THE CORPORATE DMZ AND THE THIRD PARTY VENDOR REACHING OUT TO GET TO THIS DATA .</a:t>
            </a:r>
          </a:p>
          <a:p>
            <a:endParaRPr lang="en-US" b="1"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i="0" baseline="0" dirty="0" smtClean="0"/>
              <a:t>For example, you can install a DATA DIODE </a:t>
            </a:r>
            <a:r>
              <a:rPr lang="mr-IN" i="0" baseline="0" dirty="0" smtClean="0"/>
              <a:t>–</a:t>
            </a:r>
            <a:r>
              <a:rPr lang="en-US" i="0" baseline="0" dirty="0" smtClean="0"/>
              <a:t> </a:t>
            </a:r>
            <a:r>
              <a:rPr lang="en-US" b="1" i="0" baseline="0" dirty="0" smtClean="0"/>
              <a:t>FADE TO GRAPHIC OF A DATA DIODE APPEARING; REPLACING THE ICS FIREWAL</a:t>
            </a:r>
          </a:p>
          <a:p>
            <a:pPr marL="0" marR="0" indent="0" algn="l" defTabSz="457200" rtl="0" eaLnBrk="1" fontAlgn="auto" latinLnBrk="0" hangingPunct="1">
              <a:lnSpc>
                <a:spcPct val="100000"/>
              </a:lnSpc>
              <a:spcBef>
                <a:spcPts val="0"/>
              </a:spcBef>
              <a:spcAft>
                <a:spcPts val="0"/>
              </a:spcAft>
              <a:buClrTx/>
              <a:buSzTx/>
              <a:buFontTx/>
              <a:buNone/>
              <a:tabLst/>
              <a:defRPr/>
            </a:pPr>
            <a:endParaRPr lang="en-US" i="0" baseline="0" dirty="0" smtClean="0"/>
          </a:p>
          <a:p>
            <a:endParaRPr lang="en-US" i="0" baseline="0" dirty="0" smtClean="0"/>
          </a:p>
          <a:p>
            <a:r>
              <a:rPr lang="en-US" i="0" baseline="0" dirty="0" smtClean="0"/>
              <a:t>The more important thing you need to ask yourself is, do you have a policy or work practice that defines ALL these standards and requirements?</a:t>
            </a:r>
          </a:p>
          <a:p>
            <a:endParaRPr lang="en-US" i="1" baseline="0" dirty="0" smtClean="0"/>
          </a:p>
          <a:p>
            <a:endParaRPr lang="en-US" i="1" baseline="0" dirty="0" smtClean="0"/>
          </a:p>
          <a:p>
            <a:r>
              <a:rPr lang="en-US" b="1" i="0" baseline="0" dirty="0" smtClean="0"/>
              <a:t>NOTE:  The </a:t>
            </a:r>
            <a:r>
              <a:rPr lang="en-US" b="1" i="0" baseline="0" dirty="0" err="1" smtClean="0"/>
              <a:t>powerpoint</a:t>
            </a:r>
            <a:r>
              <a:rPr lang="en-US" b="1" i="0" baseline="0" dirty="0" smtClean="0"/>
              <a:t> slide depicting this narrative is a sample only.  I would like for you to make this graphic even more pizzazz and to animate appearances of certain objects per the script above.</a:t>
            </a:r>
          </a:p>
          <a:p>
            <a:endParaRPr lang="en-US" i="1" baseline="0" dirty="0" smtClean="0"/>
          </a:p>
          <a:p>
            <a:endParaRPr lang="en-US" i="1" baseline="0" dirty="0" smtClean="0"/>
          </a:p>
          <a:p>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18</a:t>
            </a:fld>
            <a:endParaRPr lang="en-US"/>
          </a:p>
        </p:txBody>
      </p:sp>
    </p:spTree>
    <p:extLst>
      <p:ext uri="{BB962C8B-B14F-4D97-AF65-F5344CB8AC3E}">
        <p14:creationId xmlns:p14="http://schemas.microsoft.com/office/powerpoint/2010/main" val="4067863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far, I spoke about</a:t>
            </a:r>
          </a:p>
          <a:p>
            <a:r>
              <a:rPr lang="en-US" baseline="0" dirty="0" smtClean="0">
                <a:solidFill>
                  <a:srgbClr val="FF0000"/>
                </a:solidFill>
              </a:rPr>
              <a:t>Physical security</a:t>
            </a:r>
            <a:r>
              <a:rPr lang="en-US" baseline="0" dirty="0" smtClean="0"/>
              <a:t> </a:t>
            </a:r>
            <a:r>
              <a:rPr lang="en-US" b="1" baseline="0" dirty="0" smtClean="0"/>
              <a:t>FADE TO GRAPHIC # 1</a:t>
            </a:r>
            <a:r>
              <a:rPr lang="en-US" baseline="0" dirty="0" smtClean="0"/>
              <a:t>: </a:t>
            </a:r>
            <a:r>
              <a:rPr lang="en-US" i="1" baseline="0" dirty="0" smtClean="0"/>
              <a:t>Depict this by super imposing in the existing diagram that L3.5, L3, L2 and L1 network levels,  a sort of a perimeter that indicates they are enclosed in a badge accessible </a:t>
            </a:r>
            <a:r>
              <a:rPr lang="en-US" i="1" baseline="0" dirty="0" smtClean="0"/>
              <a:t>room (animate)</a:t>
            </a:r>
            <a:endParaRPr lang="en-US" i="1" baseline="0" dirty="0" smtClean="0"/>
          </a:p>
          <a:p>
            <a:endParaRPr lang="en-US" i="1"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i="0" baseline="0" dirty="0" smtClean="0"/>
              <a:t>Electronic security </a:t>
            </a:r>
            <a:r>
              <a:rPr lang="en-US" b="1" baseline="0" dirty="0" smtClean="0"/>
              <a:t>FADE TO GRAPHIC # 2</a:t>
            </a:r>
            <a:r>
              <a:rPr lang="en-US" baseline="0" dirty="0" smtClean="0"/>
              <a:t>: </a:t>
            </a:r>
            <a:r>
              <a:rPr lang="en-US" i="1" baseline="0" dirty="0" smtClean="0"/>
              <a:t>Depict this by super imposing in the existing diagram picture of a LOCK appearing next to all SERVERS, FIREWALLS, WORK STATIONS, in L3.5, L3, L2 and </a:t>
            </a:r>
            <a:r>
              <a:rPr lang="en-US" i="1" baseline="0" dirty="0" smtClean="0"/>
              <a:t>L1 (animate).</a:t>
            </a:r>
            <a:endParaRPr lang="en-US" i="1"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i="1"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i="0" baseline="0" dirty="0" smtClean="0"/>
              <a:t>AND, External and Remote Connection security </a:t>
            </a:r>
            <a:r>
              <a:rPr lang="en-US" b="1" i="0" baseline="0" dirty="0" smtClean="0"/>
              <a:t>FADE TO GRAPHIC # 3:  </a:t>
            </a:r>
            <a:r>
              <a:rPr lang="en-US" b="0" i="1" baseline="0" dirty="0" smtClean="0"/>
              <a:t>Depict this by animating the RED LINE coming from the vendor and ending up in the OPERATOR CONSOLE in the L2 level and then showing an X symbol on the line itself, next to the OPERATOR CONSOLE.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0" i="1" baseline="0" dirty="0" smtClean="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smtClean="0"/>
              <a:t>You’ve evaluated the physical security installed in your facilities.</a:t>
            </a:r>
            <a:r>
              <a:rPr lang="en-US" baseline="0" dirty="0" smtClean="0"/>
              <a:t>  </a:t>
            </a:r>
            <a:r>
              <a:rPr lang="en-US" b="1" baseline="0" dirty="0" smtClean="0"/>
              <a:t>FADE TO GRAPHIC # 4:  </a:t>
            </a:r>
            <a:r>
              <a:rPr lang="en-US" b="0" i="1" baseline="0" dirty="0" smtClean="0">
                <a:solidFill>
                  <a:srgbClr val="FF0000"/>
                </a:solidFill>
              </a:rPr>
              <a:t>Depict this showing /animating components of  electronic badge access systems, CCTV cameras, being installed.</a:t>
            </a:r>
            <a:endParaRPr lang="en-US" b="0" i="0" baseline="0" dirty="0" smtClean="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smtClean="0"/>
              <a:t>You’ve hardened your ICS equipment  </a:t>
            </a:r>
            <a:r>
              <a:rPr lang="mr-IN" dirty="0" smtClean="0"/>
              <a:t>–</a:t>
            </a:r>
            <a:r>
              <a:rPr lang="en-US" dirty="0" smtClean="0"/>
              <a:t> removed all Administrative, and Default passwords, re-structured the user access assignments, configured all security policies, disabled USB access</a:t>
            </a:r>
            <a:r>
              <a:rPr lang="en-US" i="1" dirty="0" smtClean="0"/>
              <a:t>.</a:t>
            </a:r>
            <a:r>
              <a:rPr lang="en-US" i="1" baseline="0" dirty="0" smtClean="0"/>
              <a:t>  </a:t>
            </a:r>
            <a:r>
              <a:rPr lang="en-US" b="1" i="0" baseline="0" dirty="0" smtClean="0"/>
              <a:t>FADE </a:t>
            </a:r>
            <a:r>
              <a:rPr lang="en-US" b="1" i="0" baseline="0" dirty="0" smtClean="0"/>
              <a:t>TO GRAPHIC # </a:t>
            </a:r>
            <a:r>
              <a:rPr lang="en-US" b="1" i="0" baseline="0" dirty="0" smtClean="0"/>
              <a:t>5:  </a:t>
            </a:r>
            <a:r>
              <a:rPr lang="en-US" b="0" i="1" baseline="0" dirty="0" smtClean="0"/>
              <a:t>Depict this by animating a person logging in with Administrator and unable to do it, and inserting USB stick and unable to do it.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smtClean="0"/>
              <a:t>Segregated your networks – placed network control points, Data Diodes, Firewalls, Switches and Routers and tightened the configurations.</a:t>
            </a:r>
            <a:r>
              <a:rPr lang="en-US" baseline="0" dirty="0" smtClean="0"/>
              <a:t>  </a:t>
            </a:r>
            <a:r>
              <a:rPr lang="en-US" b="1" i="0" baseline="0" dirty="0" smtClean="0"/>
              <a:t>F</a:t>
            </a:r>
            <a:r>
              <a:rPr lang="en-US" b="0" i="0" baseline="0" dirty="0" smtClean="0"/>
              <a:t>A</a:t>
            </a:r>
            <a:r>
              <a:rPr lang="en-US" b="1" i="0" baseline="0" dirty="0" smtClean="0"/>
              <a:t>DE </a:t>
            </a:r>
            <a:r>
              <a:rPr lang="en-US" b="1" i="0" baseline="0" dirty="0" smtClean="0"/>
              <a:t>TO GRAPHIC # </a:t>
            </a:r>
            <a:r>
              <a:rPr lang="en-US" b="1" i="0" baseline="0" dirty="0" smtClean="0"/>
              <a:t>6:  </a:t>
            </a:r>
            <a:r>
              <a:rPr lang="en-US" b="0" i="1" baseline="0" dirty="0" smtClean="0"/>
              <a:t>Depict this by emphasizing/animating the ICS FIREWALL </a:t>
            </a:r>
            <a:r>
              <a:rPr lang="en-US" b="0" i="1" baseline="0" dirty="0" smtClean="0"/>
              <a:t>appearing between </a:t>
            </a:r>
            <a:r>
              <a:rPr lang="en-US" b="0" i="1" baseline="0" dirty="0" smtClean="0"/>
              <a:t>L3.5 and the IT FIREWALL, and doing the same animation with the ROUTER between L3.5 and L3, and the SWITCH between L3 and L2 networks</a:t>
            </a:r>
            <a:r>
              <a:rPr lang="en-US" b="0" i="1" baseline="0" dirty="0" smtClean="0"/>
              <a:t>.</a:t>
            </a:r>
          </a:p>
          <a:p>
            <a:pPr marL="171450" indent="-171450">
              <a:buFont typeface="Arial"/>
              <a:buChar char="•"/>
              <a:defRPr/>
            </a:pPr>
            <a:r>
              <a:rPr lang="en-US" dirty="0" smtClean="0"/>
              <a:t>Secured the remote access by vendor.  </a:t>
            </a:r>
            <a:r>
              <a:rPr lang="en-US" b="1" dirty="0" smtClean="0"/>
              <a:t>FADE</a:t>
            </a:r>
            <a:r>
              <a:rPr lang="en-US" b="1" baseline="0" dirty="0" smtClean="0"/>
              <a:t> TO GRAPHIC # 7:  </a:t>
            </a:r>
            <a:r>
              <a:rPr lang="en-US" b="0" i="1" baseline="0" dirty="0" smtClean="0"/>
              <a:t>Depict this by animating a vendor logging in from the Third Party Vendor site and unable to access the systems</a:t>
            </a:r>
            <a:endParaRPr lang="en-US" dirty="0" smtClean="0"/>
          </a:p>
          <a:p>
            <a:pPr marL="171450" indent="-171450">
              <a:buFont typeface="Arial"/>
              <a:buChar char="•"/>
              <a:defRPr/>
            </a:pPr>
            <a:endParaRPr lang="en-US" dirty="0" smtClean="0"/>
          </a:p>
          <a:p>
            <a:pPr>
              <a:defRPr/>
            </a:pPr>
            <a:r>
              <a:rPr lang="en-US" dirty="0" smtClean="0"/>
              <a:t>You felt that you have done a good job in cleaning and securing the environment, </a:t>
            </a:r>
            <a:r>
              <a:rPr lang="en-US" b="1" i="0" dirty="0" smtClean="0"/>
              <a:t>FADE</a:t>
            </a:r>
            <a:r>
              <a:rPr lang="en-US" b="1" i="0" baseline="0" dirty="0" smtClean="0"/>
              <a:t> TO GRAPHIC # 8.  </a:t>
            </a:r>
            <a:r>
              <a:rPr lang="en-US" b="0" i="1" baseline="0" dirty="0" smtClean="0"/>
              <a:t>Depict this by animating a person feeling pretty content about the good work he has done.  </a:t>
            </a:r>
            <a:endParaRPr lang="en-US" b="1" i="0" baseline="0" dirty="0" smtClean="0"/>
          </a:p>
          <a:p>
            <a:pPr>
              <a:defRPr/>
            </a:pPr>
            <a:endParaRPr lang="en-US" b="1" i="0" baseline="0" dirty="0" smtClean="0"/>
          </a:p>
          <a:p>
            <a:pPr>
              <a:defRPr/>
            </a:pPr>
            <a:r>
              <a:rPr lang="en-US" dirty="0" smtClean="0"/>
              <a:t>but as we know, PEOPLE are the weakest link in the chain and TRUST is not an acceptable security model, </a:t>
            </a:r>
            <a:r>
              <a:rPr lang="en-US" b="1" dirty="0" smtClean="0"/>
              <a:t>FADE TO GRAPHIC # 9:  </a:t>
            </a:r>
            <a:r>
              <a:rPr lang="en-US" b="0" i="1" dirty="0" smtClean="0"/>
              <a:t>Depict this by animating</a:t>
            </a:r>
            <a:r>
              <a:rPr lang="en-US" b="0" i="1" baseline="0" dirty="0" smtClean="0"/>
              <a:t> a picture of a person doing malicious things with their Admin access and hiding their work by later erasing the log of their activities.  Then super-impose a chain breaking then fade out graphics.</a:t>
            </a:r>
            <a:endParaRPr lang="en-US" dirty="0" smtClean="0"/>
          </a:p>
          <a:p>
            <a:pPr>
              <a:defRPr/>
            </a:pPr>
            <a:endParaRPr lang="en-US" dirty="0" smtClean="0"/>
          </a:p>
          <a:p>
            <a:pPr>
              <a:defRPr/>
            </a:pPr>
            <a:r>
              <a:rPr lang="en-US" dirty="0" smtClean="0"/>
              <a:t>so how do we know what is happening in this environment if we don’t have the feedback mechanism in place?  </a:t>
            </a:r>
            <a:r>
              <a:rPr lang="en-US" b="1" dirty="0" smtClean="0"/>
              <a:t>FADE TO GRAPHIC # 10:  </a:t>
            </a:r>
            <a:r>
              <a:rPr lang="en-US" b="0" i="1" dirty="0" smtClean="0"/>
              <a:t>Depict this by animating some</a:t>
            </a:r>
            <a:r>
              <a:rPr lang="en-US" b="0" i="1" baseline="0" dirty="0" smtClean="0"/>
              <a:t> kind of a report spitting out a continuous list of security violations then fade out.</a:t>
            </a:r>
            <a:endParaRPr lang="en-US" b="0" i="1" dirty="0" smtClean="0"/>
          </a:p>
          <a:p>
            <a:pPr>
              <a:defRPr/>
            </a:pPr>
            <a:endParaRPr lang="en-US" b="0" i="1" dirty="0" smtClean="0"/>
          </a:p>
          <a:p>
            <a:pPr>
              <a:defRPr/>
            </a:pPr>
            <a:r>
              <a:rPr lang="en-US" dirty="0" smtClean="0"/>
              <a:t>In addition, what kind of mechanism do we have in place to let us know whether the security configurations you put in place 3 months ago are still in place and functioning?  This is where you build in the capabilities to detect and monitor the state of security of your environment</a:t>
            </a:r>
          </a:p>
          <a:p>
            <a:pPr>
              <a:defRPr/>
            </a:pPr>
            <a:endParaRPr lang="en-US" dirty="0" smtClean="0"/>
          </a:p>
          <a:p>
            <a:pPr>
              <a:defRPr/>
            </a:pPr>
            <a:r>
              <a:rPr lang="en-US" dirty="0" smtClean="0"/>
              <a:t>But how do we accomplish that objective, in a fool-proof, air tight, process without the subjectivity and bias of human judgment?  This is where the checks and balances of technology and procedural controls come into place.</a:t>
            </a:r>
            <a:endParaRPr lang="en-US" b="0" i="1" baseline="0" dirty="0" smtClean="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n-US" b="0" i="1" baseline="0" dirty="0" smtClean="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n-US" b="0" i="1" baseline="0" dirty="0" smtClean="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n-US" b="0" i="1" baseline="0" dirty="0" smtClean="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endParaRPr lang="en-US" b="1"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0" i="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0" i="1"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19</a:t>
            </a:fld>
            <a:endParaRPr lang="en-US"/>
          </a:p>
        </p:txBody>
      </p:sp>
    </p:spTree>
    <p:extLst>
      <p:ext uri="{BB962C8B-B14F-4D97-AF65-F5344CB8AC3E}">
        <p14:creationId xmlns:p14="http://schemas.microsoft.com/office/powerpoint/2010/main" val="40678633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If you build in the functionalities</a:t>
            </a:r>
            <a:r>
              <a:rPr lang="en-US" baseline="0" dirty="0" smtClean="0"/>
              <a:t> like:</a:t>
            </a:r>
            <a:endParaRPr lang="en-US" baseline="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FADE TO GRAPHIC # 1:  </a:t>
            </a:r>
            <a:r>
              <a:rPr lang="en-US" baseline="0" dirty="0" smtClean="0"/>
              <a:t>Intrusion </a:t>
            </a:r>
            <a:r>
              <a:rPr lang="en-US" baseline="0" dirty="0" smtClean="0"/>
              <a:t>Detection Systems and Intrusion Prevention Systems – </a:t>
            </a:r>
            <a:r>
              <a:rPr lang="en-US" baseline="0" dirty="0" smtClean="0"/>
              <a:t>you will be able to </a:t>
            </a:r>
            <a:r>
              <a:rPr lang="en-US" baseline="0" dirty="0" smtClean="0"/>
              <a:t>detect intrusions </a:t>
            </a:r>
            <a:r>
              <a:rPr lang="en-US" baseline="0" dirty="0" smtClean="0"/>
              <a:t>and allow you to respond in a time critical manner</a:t>
            </a:r>
            <a:endParaRPr lang="en-US" baseline="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FADE TO GRAPHIC # 2:  </a:t>
            </a:r>
            <a:r>
              <a:rPr lang="en-US" baseline="0" dirty="0" smtClean="0"/>
              <a:t>Security </a:t>
            </a:r>
            <a:r>
              <a:rPr lang="en-US" baseline="0" dirty="0" smtClean="0"/>
              <a:t>Incident Event Monitoring – </a:t>
            </a:r>
            <a:r>
              <a:rPr lang="en-US" baseline="0" dirty="0" smtClean="0"/>
              <a:t>you will have be notified the minute a suspicious activity emerges and which of the Administrators did what</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FADE TO GRAPHIC # 3:  </a:t>
            </a:r>
            <a:r>
              <a:rPr lang="en-US" b="0" baseline="0" dirty="0" smtClean="0"/>
              <a:t>Privileged ID Management Systems </a:t>
            </a:r>
            <a:r>
              <a:rPr lang="en-US" baseline="0" dirty="0" smtClean="0"/>
              <a:t>–  you will be able to control the use of powerful ID’s and enforce pre-authorization for those usage</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FADE TO GRAPHIC # 4:  </a:t>
            </a:r>
            <a:r>
              <a:rPr lang="en-US" baseline="0" dirty="0" smtClean="0"/>
              <a:t>Network Monitoring systems – you will have the capabilities to monitor your network and detect  rogue connections real time.</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With just these basic functionalities, you have significantly reduced the probabilities of a successful attack and increased your probabilities for averting a cyber incident.  Without the power of MONITORING and DETECTION, you are running blind and exactly the type of environment a hacker would take advantage of.  Cyber incidents are not always about loud explosions it is also about the silent, invisible adversary, waiting for the right moment to bring your operations to a halt.  The worth of 1 day’s production loss is the minimum risk you are taking, in a worst case scenario, this 1 day can easily turn into weeks.  In a worst case scenario, somebody may get hurt.   You have to ask yourself  “can you afford it?”</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But why put ourselves in a position to detect  just when events happen?  There are many things that we can measure and track that can give us indication whether the security health of our environment is slowly degrading. Malcolm Gladwell described </a:t>
            </a:r>
            <a:r>
              <a:rPr lang="en-US" baseline="0" dirty="0" err="1" smtClean="0"/>
              <a:t>ithe</a:t>
            </a:r>
            <a:r>
              <a:rPr lang="en-US" baseline="0" dirty="0" smtClean="0"/>
              <a:t> Tipping Point phenomenon whereby “the sum of many small things drives toward making a notable massive difference in outcomes”.  Imagine if we do not manage these labor intensive and seemingly low value small things and nobody really care to track, for example, things like antivirus updates, patch applications, and access review?</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p:txBody>
      </p:sp>
      <p:sp>
        <p:nvSpPr>
          <p:cNvPr id="4" name="Slide Number Placeholder 3"/>
          <p:cNvSpPr>
            <a:spLocks noGrp="1"/>
          </p:cNvSpPr>
          <p:nvPr>
            <p:ph type="sldNum" sz="quarter" idx="10"/>
          </p:nvPr>
        </p:nvSpPr>
        <p:spPr/>
        <p:txBody>
          <a:bodyPr/>
          <a:lstStyle/>
          <a:p>
            <a:fld id="{EE918E8C-7E60-FF45-A95F-425BEEC1E2EA}" type="slidenum">
              <a:rPr lang="en-US" smtClean="0"/>
              <a:t>20</a:t>
            </a:fld>
            <a:endParaRPr lang="en-US"/>
          </a:p>
        </p:txBody>
      </p:sp>
    </p:spTree>
    <p:extLst>
      <p:ext uri="{BB962C8B-B14F-4D97-AF65-F5344CB8AC3E}">
        <p14:creationId xmlns:p14="http://schemas.microsoft.com/office/powerpoint/2010/main" val="4067863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a:t>
            </a:r>
            <a:r>
              <a:rPr lang="en-US" baseline="0" dirty="0" smtClean="0"/>
              <a:t>  </a:t>
            </a:r>
            <a:r>
              <a:rPr lang="en-US" dirty="0" smtClean="0"/>
              <a:t>https://</a:t>
            </a:r>
            <a:r>
              <a:rPr lang="en-US" dirty="0" err="1" smtClean="0"/>
              <a:t>blog.dotcom-monitor.com</a:t>
            </a:r>
            <a:r>
              <a:rPr lang="en-US" dirty="0" smtClean="0"/>
              <a:t>/dotcom-monitor-news/server-cable-hell-15-of-the-worst-wiring-jobs-ever-2/</a:t>
            </a:r>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2</a:t>
            </a:fld>
            <a:endParaRPr lang="en-US"/>
          </a:p>
        </p:txBody>
      </p:sp>
    </p:spTree>
    <p:extLst>
      <p:ext uri="{BB962C8B-B14F-4D97-AF65-F5344CB8AC3E}">
        <p14:creationId xmlns:p14="http://schemas.microsoft.com/office/powerpoint/2010/main" val="2971204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Then imagine each one of the barriers that separate us from the threats to the preventing the top event falling one by one, until the very thing we fear, which is unauthorized and undetected control of ICS systems, comes to fruition?  </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NOTE TO THE GRAPHIC DESIGNER:  </a:t>
            </a:r>
            <a:r>
              <a:rPr lang="en-US" baseline="0" dirty="0" smtClean="0"/>
              <a:t>Please view this slide in Presentation mode.  This is a conceptual depiction of the barriers of control that first appeared in Slide 12.  You can remain consistent with that representation.  However, I would like to animate each of the horizontal bar (i.e. Firewall Management, etc.) show as a barrier that is preventing us from reaching the top event, as failing one by one.   I leave it to your imagination to represent this in the most dramatic way that captures the viewers interest.</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EE918E8C-7E60-FF45-A95F-425BEEC1E2EA}" type="slidenum">
              <a:rPr lang="en-US" smtClean="0"/>
              <a:t>21</a:t>
            </a:fld>
            <a:endParaRPr lang="en-US"/>
          </a:p>
        </p:txBody>
      </p:sp>
    </p:spTree>
    <p:extLst>
      <p:ext uri="{BB962C8B-B14F-4D97-AF65-F5344CB8AC3E}">
        <p14:creationId xmlns:p14="http://schemas.microsoft.com/office/powerpoint/2010/main" val="19705220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Security is about  building</a:t>
            </a:r>
            <a:r>
              <a:rPr lang="en-US" baseline="0" dirty="0" smtClean="0"/>
              <a:t> in the layers of defense.  If you can imagine the famous “onion ring” analogy, every single layer of this onion is a layer that protects the core, then you can imagine that to protect your core process means visualizing what preventive, detective security you can put in place to prevent the adversary from reaching the prize.  And, if the worse thing happens, the </a:t>
            </a:r>
            <a:r>
              <a:rPr lang="en-US" baseline="0" dirty="0" err="1" smtClean="0"/>
              <a:t>mitigative</a:t>
            </a:r>
            <a:r>
              <a:rPr lang="en-US" baseline="0" dirty="0" smtClean="0"/>
              <a:t> controls to swiftly recover.</a:t>
            </a:r>
          </a:p>
          <a:p>
            <a:endParaRPr lang="en-US" baseline="0" dirty="0" smtClean="0"/>
          </a:p>
          <a:p>
            <a:r>
              <a:rPr lang="en-US" baseline="0" dirty="0" smtClean="0"/>
              <a:t>The last man standing is the only man that can imagine the worst case scenario, prepare for that scenario and make risk decisions to accept and not accept certain consequences.  Building the most comprehensive security program requires building a robust architecture, having the strategy to secure each layer, the work practices to develop a culture of security  that hopefully will become second skin to all, and finally, the technology to prevent, detect and recover.</a:t>
            </a:r>
          </a:p>
          <a:p>
            <a:endParaRPr lang="en-US" b="1" baseline="0" dirty="0" smtClean="0"/>
          </a:p>
          <a:p>
            <a:r>
              <a:rPr lang="en-US" b="1" baseline="0" dirty="0" smtClean="0"/>
              <a:t>NOTE TO THE GRAPHIC DESIGNER:  </a:t>
            </a:r>
          </a:p>
          <a:p>
            <a:r>
              <a:rPr lang="en-US" b="0" baseline="0" dirty="0" smtClean="0"/>
              <a:t>Please view this slide in presentation mode.  The idea behind this graphic animation/depiction was to show that there are layers between the process and the threats that endanger the security of the plant process.  Having the layers of defense, as shown here, is like an “onion” that if each layers fail, the core is exposed.  Therefore, I would like to show the same “onion” analogy with the same 1, 2, 3, 4 layers of defense as this presentation depicts fall one by one and what happens when the core is reached (boom, an explosion perhaps?)  but in a more “dramatic” way. I leave it to your imagination to depict this in the most impressive way without losing the “onion” analogy and layers of defense message.</a:t>
            </a:r>
            <a:endParaRPr lang="en-US" b="0" dirty="0"/>
          </a:p>
        </p:txBody>
      </p:sp>
      <p:sp>
        <p:nvSpPr>
          <p:cNvPr id="4" name="Slide Number Placeholder 3"/>
          <p:cNvSpPr>
            <a:spLocks noGrp="1"/>
          </p:cNvSpPr>
          <p:nvPr>
            <p:ph type="sldNum" sz="quarter" idx="10"/>
          </p:nvPr>
        </p:nvSpPr>
        <p:spPr/>
        <p:txBody>
          <a:bodyPr/>
          <a:lstStyle/>
          <a:p>
            <a:fld id="{61A4AB8E-6A94-4F68-8DE6-7CF0F5BBF361}" type="slidenum">
              <a:rPr lang="en-US" smtClean="0">
                <a:solidFill>
                  <a:prstClr val="black"/>
                </a:solidFill>
                <a:latin typeface="Calibri"/>
              </a:rPr>
              <a:pPr/>
              <a:t>22</a:t>
            </a:fld>
            <a:endParaRPr lang="en-US" dirty="0">
              <a:solidFill>
                <a:prstClr val="black"/>
              </a:solidFill>
              <a:latin typeface="Calibri"/>
            </a:endParaRPr>
          </a:p>
        </p:txBody>
      </p:sp>
    </p:spTree>
    <p:extLst>
      <p:ext uri="{BB962C8B-B14F-4D97-AF65-F5344CB8AC3E}">
        <p14:creationId xmlns:p14="http://schemas.microsoft.com/office/powerpoint/2010/main" val="19040042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how does</a:t>
            </a:r>
            <a:r>
              <a:rPr lang="en-US" baseline="0" dirty="0" smtClean="0"/>
              <a:t> one do it?  Security does not make you more barrels of oil, but it prevents you from losing all of it, so the first step is</a:t>
            </a:r>
          </a:p>
          <a:p>
            <a:r>
              <a:rPr lang="en-US" b="1" baseline="0" dirty="0" smtClean="0"/>
              <a:t>FADE TO GRAPHIC # 1:  </a:t>
            </a:r>
            <a:r>
              <a:rPr lang="en-US" baseline="0" dirty="0" smtClean="0"/>
              <a:t>Gain Management’s Support.</a:t>
            </a:r>
          </a:p>
          <a:p>
            <a:r>
              <a:rPr lang="en-US" i="1" baseline="0" dirty="0" smtClean="0"/>
              <a:t>Depict this by animating Management acknowledging the creation of Industrial Control Systems Security Program for the company.</a:t>
            </a:r>
          </a:p>
          <a:p>
            <a:r>
              <a:rPr lang="en-US" b="1" i="0" baseline="0" dirty="0" smtClean="0"/>
              <a:t>FADE TO GRAPHIC # 2:  </a:t>
            </a:r>
            <a:r>
              <a:rPr lang="en-US" b="0" i="0" baseline="0" dirty="0" smtClean="0"/>
              <a:t>Develop the organization’s security policy</a:t>
            </a:r>
          </a:p>
          <a:p>
            <a:r>
              <a:rPr lang="en-US" b="0" i="1" baseline="0" dirty="0" smtClean="0"/>
              <a:t>Depict this by animating the creation of the Industrial Control Systems Security Policy</a:t>
            </a:r>
          </a:p>
          <a:p>
            <a:r>
              <a:rPr lang="en-US" b="1" i="0" baseline="0" dirty="0" smtClean="0"/>
              <a:t>FADE TO GRAPHIC # 3:  </a:t>
            </a:r>
            <a:r>
              <a:rPr lang="en-US" b="0" i="0" baseline="0" dirty="0" smtClean="0"/>
              <a:t>Establish the team</a:t>
            </a:r>
          </a:p>
          <a:p>
            <a:r>
              <a:rPr lang="en-US" b="0" i="1" baseline="0" dirty="0" smtClean="0"/>
              <a:t>Depict this by animating the creation of an ICS Security specific team.  Show the team members having the proper qualifications/certifications like GICSP, CISSP, CISM, etc.</a:t>
            </a:r>
          </a:p>
          <a:p>
            <a:r>
              <a:rPr lang="en-US" b="1" i="0" baseline="0" dirty="0" smtClean="0"/>
              <a:t>FADE TO GRAPHIC # 4:  </a:t>
            </a:r>
            <a:r>
              <a:rPr lang="en-US" b="0" i="0" baseline="0" dirty="0" smtClean="0"/>
              <a:t>Develop the plan and resourcing.</a:t>
            </a:r>
          </a:p>
          <a:p>
            <a:r>
              <a:rPr lang="en-US" b="0" i="1" baseline="0" dirty="0" smtClean="0"/>
              <a:t>Depict this by animating the </a:t>
            </a:r>
            <a:r>
              <a:rPr lang="en-US" b="0" i="1" baseline="0" dirty="0" err="1" smtClean="0"/>
              <a:t>creationgof</a:t>
            </a:r>
            <a:r>
              <a:rPr lang="en-US" b="0" i="1" baseline="0" dirty="0" smtClean="0"/>
              <a:t> a 5-year plan with resources and budget.</a:t>
            </a:r>
          </a:p>
          <a:p>
            <a:r>
              <a:rPr lang="en-US" b="1" i="0" baseline="0" dirty="0" smtClean="0"/>
              <a:t>FADE TO GRAPHIC # 5:  </a:t>
            </a:r>
            <a:r>
              <a:rPr lang="en-US" b="0" i="0" baseline="0" dirty="0" smtClean="0"/>
              <a:t>Execute the plan</a:t>
            </a:r>
          </a:p>
          <a:p>
            <a:r>
              <a:rPr lang="en-US" b="0" i="1" baseline="0" dirty="0" smtClean="0"/>
              <a:t>Depict this by animating a 5-year plan  showing the cycles of doing the scoping in a process plant, implementing the security program and sustaining it.</a:t>
            </a:r>
          </a:p>
          <a:p>
            <a:endParaRPr lang="en-US" b="0" i="1" baseline="0" dirty="0" smtClean="0"/>
          </a:p>
        </p:txBody>
      </p:sp>
      <p:sp>
        <p:nvSpPr>
          <p:cNvPr id="4" name="Slide Number Placeholder 3"/>
          <p:cNvSpPr>
            <a:spLocks noGrp="1"/>
          </p:cNvSpPr>
          <p:nvPr>
            <p:ph type="sldNum" sz="quarter" idx="10"/>
          </p:nvPr>
        </p:nvSpPr>
        <p:spPr/>
        <p:txBody>
          <a:bodyPr/>
          <a:lstStyle/>
          <a:p>
            <a:fld id="{EE918E8C-7E60-FF45-A95F-425BEEC1E2EA}" type="slidenum">
              <a:rPr lang="en-US" smtClean="0"/>
              <a:t>23</a:t>
            </a:fld>
            <a:endParaRPr lang="en-US"/>
          </a:p>
        </p:txBody>
      </p:sp>
    </p:spTree>
    <p:extLst>
      <p:ext uri="{BB962C8B-B14F-4D97-AF65-F5344CB8AC3E}">
        <p14:creationId xmlns:p14="http://schemas.microsoft.com/office/powerpoint/2010/main" val="3223670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Security is a</a:t>
            </a:r>
            <a:r>
              <a:rPr lang="en-US" baseline="0" dirty="0" smtClean="0"/>
              <a:t> life time program.  As long as your plant is running, there is a prize to secure, but where do you start?  </a:t>
            </a:r>
          </a:p>
          <a:p>
            <a:endParaRPr lang="en-US" baseline="0" dirty="0" smtClean="0"/>
          </a:p>
          <a:p>
            <a:r>
              <a:rPr lang="en-US" b="1" baseline="0" dirty="0" smtClean="0"/>
              <a:t>FADE TO GRAPHIC SET # 1:  </a:t>
            </a:r>
            <a:r>
              <a:rPr lang="en-US" b="0" baseline="0" dirty="0" smtClean="0"/>
              <a:t>Assess your current environment.  </a:t>
            </a:r>
            <a:r>
              <a:rPr lang="en-US" b="0" i="1" baseline="0" dirty="0" smtClean="0"/>
              <a:t>Show the </a:t>
            </a:r>
            <a:r>
              <a:rPr lang="en-US" b="1" i="1" baseline="0" dirty="0" smtClean="0"/>
              <a:t>ASSESS </a:t>
            </a:r>
            <a:r>
              <a:rPr lang="en-US" b="0" i="1" baseline="0" dirty="0" smtClean="0"/>
              <a:t>word</a:t>
            </a:r>
          </a:p>
          <a:p>
            <a:r>
              <a:rPr lang="en-US" b="1" baseline="0" dirty="0" smtClean="0"/>
              <a:t>Note to the Graphic Designer: </a:t>
            </a:r>
            <a:r>
              <a:rPr lang="en-US" b="0" baseline="0" dirty="0" smtClean="0"/>
              <a:t>Please show the following elements one at a time, fading it in on-click.</a:t>
            </a:r>
          </a:p>
          <a:p>
            <a:r>
              <a:rPr lang="en-US" b="0" u="sng" baseline="0" dirty="0" smtClean="0"/>
              <a:t>Inventory your ICS environment  - </a:t>
            </a:r>
            <a:r>
              <a:rPr lang="en-US" b="0" i="1" u="none" baseline="0" dirty="0" smtClean="0"/>
              <a:t>animate the act of collecting data and storing it in a database, then fade out.  Flash in the screen a list of equipment inventory  (set the animation to click  on fade out).  </a:t>
            </a:r>
            <a:r>
              <a:rPr lang="en-US" b="1" i="1" u="none" baseline="0" dirty="0" smtClean="0"/>
              <a:t>See slide 26 for the list.  </a:t>
            </a:r>
            <a:r>
              <a:rPr lang="en-US" b="0" i="1" u="none" baseline="0" dirty="0" smtClean="0"/>
              <a:t>However best you can represent this .</a:t>
            </a:r>
          </a:p>
          <a:p>
            <a:r>
              <a:rPr lang="en-US" b="0" i="1" u="none" baseline="0" dirty="0" smtClean="0"/>
              <a:t>Leave the words INVENTORY in place </a:t>
            </a:r>
            <a:r>
              <a:rPr lang="en-US" b="0" i="1" u="none" baseline="0" smtClean="0"/>
              <a:t>after fading </a:t>
            </a:r>
            <a:r>
              <a:rPr lang="en-US" b="0" i="1" u="none" baseline="0" dirty="0" smtClean="0"/>
              <a:t>out.</a:t>
            </a:r>
          </a:p>
          <a:p>
            <a:endParaRPr lang="en-US" b="0" i="1" u="none" baseline="0" dirty="0" smtClean="0"/>
          </a:p>
          <a:p>
            <a:r>
              <a:rPr lang="en-US" b="0" i="0" u="sng" baseline="0" dirty="0" smtClean="0"/>
              <a:t>Map the boundaries of your ICS environment </a:t>
            </a:r>
            <a:r>
              <a:rPr lang="en-US" b="0" i="1" u="sng" baseline="0" dirty="0" smtClean="0"/>
              <a:t>– </a:t>
            </a:r>
            <a:r>
              <a:rPr lang="en-US" b="0" i="1" u="none" baseline="0" dirty="0" smtClean="0"/>
              <a:t>animate the act of drafting a network diagram, then same as the one above, fade the scene but leave the words in place (MAP ).</a:t>
            </a:r>
          </a:p>
          <a:p>
            <a:endParaRPr lang="en-US" b="0" i="1" u="none" baseline="0" dirty="0" smtClean="0"/>
          </a:p>
          <a:p>
            <a:endParaRPr lang="en-US" b="0" i="1" u="none" baseline="0" dirty="0" smtClean="0"/>
          </a:p>
          <a:p>
            <a:endParaRPr lang="en-US" b="0" i="1" u="none" baseline="0" dirty="0" smtClean="0"/>
          </a:p>
          <a:p>
            <a:r>
              <a:rPr lang="en-US" b="0" i="0" u="sng" baseline="0" dirty="0" smtClean="0"/>
              <a:t>Conduct an ICS Security Risk Assessment and a Gap Assessment against your own ICS Security Policies </a:t>
            </a:r>
            <a:r>
              <a:rPr lang="en-US" b="0" i="1" u="none" baseline="0" dirty="0" smtClean="0"/>
              <a:t>–animate this by showing a group of people meeting and discussing SCADA systems – super impose the words Initial Risk, Residual Risk, Threats, </a:t>
            </a:r>
            <a:r>
              <a:rPr lang="en-US" b="0" i="1" u="none" baseline="0" dirty="0" err="1" smtClean="0"/>
              <a:t>Probabilities+Consequence</a:t>
            </a:r>
            <a:r>
              <a:rPr lang="en-US" b="0" i="1" u="none" baseline="0" dirty="0" smtClean="0"/>
              <a:t>.  Then do the same as above.</a:t>
            </a:r>
          </a:p>
          <a:p>
            <a:endParaRPr lang="en-US" b="0" i="1" u="none" baseline="0" dirty="0" smtClean="0"/>
          </a:p>
          <a:p>
            <a:r>
              <a:rPr lang="en-US" b="1" baseline="0" dirty="0" smtClean="0"/>
              <a:t>FADE TO GRAPHIC SET # 2</a:t>
            </a:r>
            <a:r>
              <a:rPr lang="en-US" b="0" baseline="0" dirty="0" smtClean="0"/>
              <a:t>:  Address the gaps identified in the assessments</a:t>
            </a:r>
            <a:r>
              <a:rPr lang="en-US" b="1" baseline="0" dirty="0" smtClean="0"/>
              <a:t>. </a:t>
            </a:r>
            <a:r>
              <a:rPr lang="en-US" b="0" i="1" baseline="0" dirty="0" smtClean="0"/>
              <a:t>Show the </a:t>
            </a:r>
            <a:r>
              <a:rPr lang="en-US" b="1" i="1" baseline="0" dirty="0" smtClean="0"/>
              <a:t>ADDRESS </a:t>
            </a:r>
            <a:r>
              <a:rPr lang="en-US" b="0" i="1" baseline="0" dirty="0" smtClean="0"/>
              <a:t>word</a:t>
            </a:r>
            <a:endParaRPr lang="en-US" b="1" baseline="0" dirty="0" smtClean="0"/>
          </a:p>
          <a:p>
            <a:r>
              <a:rPr lang="en-US" b="1" baseline="0" dirty="0" smtClean="0"/>
              <a:t>Note to the Graphic Designer: </a:t>
            </a:r>
            <a:r>
              <a:rPr lang="en-US" b="0" baseline="0" dirty="0" smtClean="0"/>
              <a:t>Please show the following elements one at a time, fading it in.</a:t>
            </a:r>
          </a:p>
          <a:p>
            <a:r>
              <a:rPr lang="en-US" b="0" u="sng" baseline="0" dirty="0" smtClean="0"/>
              <a:t>Put the countermeasures in place </a:t>
            </a:r>
            <a:r>
              <a:rPr lang="en-US" b="0" u="none" baseline="0" dirty="0" smtClean="0"/>
              <a:t>– </a:t>
            </a:r>
            <a:r>
              <a:rPr lang="en-US" b="0" i="1" u="none" baseline="0" dirty="0" smtClean="0"/>
              <a:t>animate a person securing the ICS environment, going PC by PC and configuring security policies, then fade out the graphic but leave the word, COUNTER in place.</a:t>
            </a:r>
          </a:p>
          <a:p>
            <a:r>
              <a:rPr lang="en-US" b="0" i="0" u="sng" baseline="0" dirty="0" smtClean="0"/>
              <a:t>Train and Educate the people </a:t>
            </a:r>
            <a:r>
              <a:rPr lang="en-US" b="0" i="0" u="none" baseline="0" dirty="0" smtClean="0"/>
              <a:t>– </a:t>
            </a:r>
            <a:r>
              <a:rPr lang="en-US" b="0" i="1" u="none" baseline="0" dirty="0" smtClean="0"/>
              <a:t>animate a group of people being trained and then fade out the graphic but leave the word, TRAIN in place.</a:t>
            </a:r>
          </a:p>
          <a:p>
            <a:endParaRPr lang="en-US" b="0" i="1" u="none" baseline="0" dirty="0" smtClean="0"/>
          </a:p>
          <a:p>
            <a:r>
              <a:rPr lang="en-US" b="1" baseline="0" dirty="0" smtClean="0"/>
              <a:t>FADE TO GRAPHIC SET # 3:  </a:t>
            </a:r>
            <a:r>
              <a:rPr lang="en-US" b="0" baseline="0" dirty="0" smtClean="0"/>
              <a:t>Manage and monitor the environment.  </a:t>
            </a:r>
            <a:r>
              <a:rPr lang="en-US" b="0" i="1" baseline="0" dirty="0" smtClean="0"/>
              <a:t>Show the </a:t>
            </a:r>
            <a:r>
              <a:rPr lang="en-US" b="1" i="1" baseline="0" dirty="0" smtClean="0"/>
              <a:t>MANAGE </a:t>
            </a:r>
            <a:r>
              <a:rPr lang="en-US" b="0" i="1" baseline="0" dirty="0" smtClean="0"/>
              <a:t>word.</a:t>
            </a:r>
            <a:endParaRPr lang="en-US" b="1" baseline="0" dirty="0" smtClean="0"/>
          </a:p>
          <a:p>
            <a:r>
              <a:rPr lang="en-US" b="1" baseline="0" dirty="0" smtClean="0"/>
              <a:t>Note to the Graphic Designer: </a:t>
            </a:r>
            <a:r>
              <a:rPr lang="en-US" b="0" baseline="0" dirty="0" smtClean="0"/>
              <a:t>Please fade in the words </a:t>
            </a:r>
            <a:r>
              <a:rPr lang="en-US" b="1" baseline="0" dirty="0" smtClean="0"/>
              <a:t>PREVENT,</a:t>
            </a:r>
            <a:r>
              <a:rPr lang="en-US" b="0" baseline="0" dirty="0" smtClean="0"/>
              <a:t> </a:t>
            </a:r>
            <a:r>
              <a:rPr lang="en-US" b="1" baseline="0" dirty="0" smtClean="0"/>
              <a:t>DETECT</a:t>
            </a:r>
            <a:r>
              <a:rPr lang="en-US" b="0" baseline="0" dirty="0" smtClean="0"/>
              <a:t> AND </a:t>
            </a:r>
            <a:r>
              <a:rPr lang="en-US" b="1" baseline="0" dirty="0" smtClean="0"/>
              <a:t>MITIGATE</a:t>
            </a:r>
            <a:r>
              <a:rPr lang="en-US" b="0" baseline="0" dirty="0" smtClean="0"/>
              <a:t>  one after another without pause, then…..</a:t>
            </a:r>
          </a:p>
          <a:p>
            <a:endParaRPr lang="en-US" b="0" baseline="0" dirty="0" smtClean="0"/>
          </a:p>
          <a:p>
            <a:r>
              <a:rPr lang="en-US" b="0" i="1" baseline="0" dirty="0" smtClean="0"/>
              <a:t>Animate elements of INTRUSION DETECTION SYSTEMS, SECURITY INCIDENT AND EVENT MONITORING, NETWORK MONITORING SYSTEMS in series then fade these elements out but leave the WORDS PREVENT, DETECT AND MITIGATE in place.</a:t>
            </a:r>
          </a:p>
          <a:p>
            <a:endParaRPr lang="en-US" b="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FADE TO GRAPHIC SET # 3:  </a:t>
            </a:r>
            <a:r>
              <a:rPr lang="en-US" b="0" baseline="0" dirty="0" smtClean="0"/>
              <a:t>Sustain the program.  </a:t>
            </a:r>
            <a:r>
              <a:rPr lang="en-US" b="0" i="1" baseline="0" dirty="0" smtClean="0"/>
              <a:t>Show the S</a:t>
            </a:r>
            <a:r>
              <a:rPr lang="en-US" b="1" i="1" baseline="0" dirty="0" smtClean="0"/>
              <a:t>USTAIN </a:t>
            </a:r>
            <a:r>
              <a:rPr lang="en-US" b="0" i="1" baseline="0" dirty="0" smtClean="0"/>
              <a:t>word.</a:t>
            </a:r>
            <a:endParaRPr lang="en-US" b="1"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Note to the Graphic Designer:  </a:t>
            </a:r>
            <a:r>
              <a:rPr lang="en-US" b="0" baseline="0" dirty="0" smtClean="0"/>
              <a:t>Please show the following elements one at a time, fading it in.</a:t>
            </a:r>
          </a:p>
          <a:p>
            <a:r>
              <a:rPr lang="en-US" b="0" u="sng" baseline="0" dirty="0" smtClean="0"/>
              <a:t>Steward and report on the health of your security program – </a:t>
            </a:r>
            <a:r>
              <a:rPr lang="en-US" b="0" i="1" u="none" baseline="0" dirty="0" smtClean="0"/>
              <a:t>animate a  person reporting security metrics and KPI’s to Management.  Fade out scene but leave the word STEWARD in place.</a:t>
            </a:r>
          </a:p>
          <a:p>
            <a:r>
              <a:rPr lang="en-US" b="0" i="0" u="sng" baseline="0" dirty="0" smtClean="0"/>
              <a:t>Verify and assess whether controls are still n place and working </a:t>
            </a:r>
            <a:r>
              <a:rPr lang="en-US" b="0" i="1" u="none" baseline="0" dirty="0" smtClean="0"/>
              <a:t>– animate a person checking whether the security policies he applied in the PC is still in place.  Fade out scene but leave the word VERIFY in place.</a:t>
            </a:r>
          </a:p>
          <a:p>
            <a:r>
              <a:rPr lang="en-US" b="0" i="0" u="sng" baseline="0" dirty="0" smtClean="0"/>
              <a:t>Evolve.  Be sensitive to the changes in security landscape </a:t>
            </a:r>
            <a:r>
              <a:rPr lang="en-US" b="0" i="0" u="none" baseline="0" dirty="0" smtClean="0"/>
              <a:t>– </a:t>
            </a:r>
            <a:r>
              <a:rPr lang="en-US" b="0" i="1" u="none" baseline="0" dirty="0" smtClean="0"/>
              <a:t>animate a person checking the security bulletins and taking action to make changes in the computer based on Threat report.  Fade out scene but leave the word EVOLVE in place.</a:t>
            </a:r>
          </a:p>
          <a:p>
            <a:endParaRPr lang="en-US" b="0" i="1" u="none" baseline="0" dirty="0" smtClean="0"/>
          </a:p>
          <a:p>
            <a:endParaRPr lang="en-US" b="0" i="0" u="none" baseline="0" dirty="0" smtClean="0"/>
          </a:p>
          <a:p>
            <a:endParaRPr lang="en-US" b="0" i="0" u="sng" baseline="0" dirty="0" smtClean="0"/>
          </a:p>
          <a:p>
            <a:endParaRPr lang="en-US" b="0" i="0" u="sng" baseline="0" dirty="0" smtClean="0"/>
          </a:p>
          <a:p>
            <a:endParaRPr lang="en-US" b="0" i="0" u="sng" dirty="0"/>
          </a:p>
        </p:txBody>
      </p:sp>
      <p:sp>
        <p:nvSpPr>
          <p:cNvPr id="4" name="Slide Number Placeholder 3"/>
          <p:cNvSpPr>
            <a:spLocks noGrp="1"/>
          </p:cNvSpPr>
          <p:nvPr>
            <p:ph type="sldNum" sz="quarter" idx="10"/>
          </p:nvPr>
        </p:nvSpPr>
        <p:spPr/>
        <p:txBody>
          <a:bodyPr/>
          <a:lstStyle/>
          <a:p>
            <a:fld id="{4EFFDF03-5FDE-45DF-BBA3-DC59D87A2603}"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9805887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26</a:t>
            </a:fld>
            <a:endParaRPr lang="en-US"/>
          </a:p>
        </p:txBody>
      </p:sp>
    </p:spTree>
    <p:extLst>
      <p:ext uri="{BB962C8B-B14F-4D97-AF65-F5344CB8AC3E}">
        <p14:creationId xmlns:p14="http://schemas.microsoft.com/office/powerpoint/2010/main" val="2952787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Source:  </a:t>
            </a:r>
            <a:endParaRPr lang="en-US" sz="1200" kern="1200" dirty="0" smtClean="0">
              <a:solidFill>
                <a:schemeClr val="tx1"/>
              </a:solidFill>
              <a:latin typeface="+mn-lt"/>
              <a:ea typeface="+mn-ea"/>
              <a:cs typeface="+mn-cs"/>
            </a:endParaRPr>
          </a:p>
          <a:p>
            <a:r>
              <a:rPr lang="en-US" dirty="0" smtClean="0"/>
              <a:t>https://</a:t>
            </a:r>
            <a:r>
              <a:rPr lang="en-US" dirty="0" err="1" smtClean="0"/>
              <a:t>www.lifewire.com</a:t>
            </a:r>
            <a:r>
              <a:rPr lang="en-US" dirty="0" smtClean="0"/>
              <a:t>/lag-on-computer-networks-and-online-817370</a:t>
            </a:r>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3</a:t>
            </a:fld>
            <a:endParaRPr lang="en-US"/>
          </a:p>
        </p:txBody>
      </p:sp>
    </p:spTree>
    <p:extLst>
      <p:ext uri="{BB962C8B-B14F-4D97-AF65-F5344CB8AC3E}">
        <p14:creationId xmlns:p14="http://schemas.microsoft.com/office/powerpoint/2010/main" val="3688879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83C3A3-B79D-DE4A-B2B8-49D589524D1E}" type="slidenum">
              <a:rPr lang="en-US">
                <a:solidFill>
                  <a:prstClr val="black"/>
                </a:solidFill>
              </a:rPr>
              <a:pPr/>
              <a:t>4</a:t>
            </a:fld>
            <a:endParaRPr lang="en-US">
              <a:solidFill>
                <a:prstClr val="black"/>
              </a:solidFill>
            </a:endParaRPr>
          </a:p>
        </p:txBody>
      </p:sp>
      <p:sp>
        <p:nvSpPr>
          <p:cNvPr id="61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147" name="Rectangle 3"/>
          <p:cNvSpPr>
            <a:spLocks noGrp="1" noChangeArrowheads="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SOURCE:  https://</a:t>
            </a:r>
            <a:r>
              <a:rPr lang="en-US" dirty="0" err="1" smtClean="0"/>
              <a:t>www.geoilandgas.com</a:t>
            </a:r>
            <a:r>
              <a:rPr lang="en-US" dirty="0" smtClean="0"/>
              <a:t>/liquefied-natural-gas</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SOURCES:  SANS ICS, TLP WHITE, Analysis of the Cyber Attack on Ukraine Power Grid, Defense</a:t>
            </a:r>
            <a:r>
              <a:rPr lang="en-US" baseline="0" dirty="0" smtClean="0"/>
              <a:t> Case, March 18, 2016</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http://</a:t>
            </a:r>
            <a:r>
              <a:rPr lang="en-US" dirty="0" err="1" smtClean="0"/>
              <a:t>www.cbsnews.com</a:t>
            </a:r>
            <a:r>
              <a:rPr lang="en-US" dirty="0" smtClean="0"/>
              <a:t>/news/russian-hacks-into-ukraine-power-grids-may-be-a-sign-of-things-to-come/</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http://</a:t>
            </a:r>
            <a:r>
              <a:rPr lang="en-US" dirty="0" err="1" smtClean="0"/>
              <a:t>cdn.powermag.com</a:t>
            </a:r>
            <a:r>
              <a:rPr lang="en-US" dirty="0" smtClean="0"/>
              <a:t>/</a:t>
            </a:r>
            <a:r>
              <a:rPr lang="en-US" dirty="0" err="1" smtClean="0"/>
              <a:t>wp</a:t>
            </a:r>
            <a:r>
              <a:rPr lang="en-US" dirty="0" smtClean="0"/>
              <a:t>-content/uploads/2016/05/PWR_050116_SR_Ukraine_Fig2.jpg,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http://</a:t>
            </a:r>
            <a:r>
              <a:rPr lang="en-US" dirty="0" err="1" smtClean="0"/>
              <a:t>cdn.powermag.com</a:t>
            </a:r>
            <a:r>
              <a:rPr lang="en-US" dirty="0" smtClean="0"/>
              <a:t>/</a:t>
            </a:r>
            <a:r>
              <a:rPr lang="en-US" dirty="0" err="1" smtClean="0"/>
              <a:t>wp</a:t>
            </a:r>
            <a:r>
              <a:rPr lang="en-US" dirty="0" smtClean="0"/>
              <a:t>-content/uploads/2016/05/PWR_050116_SR_Ukraine_Fig2.jpg</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r>
              <a:rPr lang="en-US" sz="1200" b="1" kern="1200" dirty="0" smtClean="0">
                <a:solidFill>
                  <a:schemeClr val="tx1"/>
                </a:solidFill>
                <a:effectLst/>
                <a:latin typeface="+mn-lt"/>
                <a:ea typeface="+mn-ea"/>
                <a:cs typeface="+mn-cs"/>
              </a:rPr>
              <a:t>Capability</a:t>
            </a:r>
          </a:p>
          <a:p>
            <a:r>
              <a:rPr lang="en-US" sz="1200" kern="1200" dirty="0" smtClean="0">
                <a:solidFill>
                  <a:schemeClr val="tx1"/>
                </a:solidFill>
                <a:effectLst/>
                <a:latin typeface="+mn-lt"/>
                <a:ea typeface="+mn-ea"/>
                <a:cs typeface="+mn-cs"/>
              </a:rPr>
              <a:t>The attackers demonstrated a variety of capabilities, including spear phishing emails, variants of the </a:t>
            </a:r>
            <a:r>
              <a:rPr lang="en-US" sz="1200" kern="1200" dirty="0" err="1" smtClean="0">
                <a:solidFill>
                  <a:schemeClr val="tx1"/>
                </a:solidFill>
                <a:effectLst/>
                <a:latin typeface="+mn-lt"/>
                <a:ea typeface="+mn-ea"/>
                <a:cs typeface="+mn-cs"/>
              </a:rPr>
              <a:t>BlackEnergy</a:t>
            </a:r>
            <a:r>
              <a:rPr lang="en-US" sz="1200" kern="1200" dirty="0" smtClean="0">
                <a:solidFill>
                  <a:schemeClr val="tx1"/>
                </a:solidFill>
                <a:effectLst/>
                <a:latin typeface="+mn-lt"/>
                <a:ea typeface="+mn-ea"/>
                <a:cs typeface="+mn-cs"/>
              </a:rPr>
              <a:t> 3 malware, and the manipulation of Microsoft Office documents that contained the malware to gain a foothold into the Information Technology (IT) networks of the electricity companies.13 They demonstrated the capability to gain a foothold and harvest credentials and information to gain access to the ICS network. Additionally, the attackers showed expertise, not only in network connected infrastructure; such as Uninterruptable Power Supplies (UPSs), but also in operating the ICSs through supervisory control system; such as the Human Machine Interface (HMI)</a:t>
            </a:r>
            <a:r>
              <a:rPr lang="en-US" dirty="0" smtClean="0">
                <a:effectLst/>
              </a:rPr>
              <a:t> . </a:t>
            </a:r>
            <a:r>
              <a:rPr lang="en-US" sz="1200" kern="1200" dirty="0" smtClean="0">
                <a:solidFill>
                  <a:schemeClr val="tx1"/>
                </a:solidFill>
                <a:effectLst/>
                <a:latin typeface="+mn-lt"/>
                <a:ea typeface="+mn-ea"/>
                <a:cs typeface="+mn-cs"/>
              </a:rPr>
              <a:t>Finally, the adversaries demonstrated the capability and willingness to target field devices at substations, write custom  malicious  firmware,  and  render  the  devices,  such  as  serial-to-</a:t>
            </a:r>
            <a:r>
              <a:rPr lang="en-US" sz="1200" kern="1200" dirty="0" err="1" smtClean="0">
                <a:solidFill>
                  <a:schemeClr val="tx1"/>
                </a:solidFill>
                <a:effectLst/>
                <a:latin typeface="+mn-lt"/>
                <a:ea typeface="+mn-ea"/>
                <a:cs typeface="+mn-cs"/>
              </a:rPr>
              <a:t>ethernet</a:t>
            </a:r>
            <a:r>
              <a:rPr lang="en-US" sz="1200" kern="1200" dirty="0" smtClean="0">
                <a:solidFill>
                  <a:schemeClr val="tx1"/>
                </a:solidFill>
                <a:effectLst/>
                <a:latin typeface="+mn-lt"/>
                <a:ea typeface="+mn-ea"/>
                <a:cs typeface="+mn-cs"/>
              </a:rPr>
              <a:t>  convertors,  inoperable  and unrecoverable.</a:t>
            </a:r>
            <a:r>
              <a:rPr lang="en-US" sz="800" kern="1200" dirty="0" smtClean="0">
                <a:solidFill>
                  <a:schemeClr val="tx1"/>
                </a:solidFill>
                <a:effectLst/>
                <a:latin typeface="+mn-lt"/>
                <a:ea typeface="+mn-ea"/>
                <a:cs typeface="+mn-cs"/>
              </a:rPr>
              <a:t>14 </a:t>
            </a:r>
            <a:r>
              <a:rPr lang="en-US" sz="1200" kern="1200" dirty="0" smtClean="0">
                <a:solidFill>
                  <a:schemeClr val="tx1"/>
                </a:solidFill>
                <a:effectLst/>
                <a:latin typeface="+mn-lt"/>
                <a:ea typeface="+mn-ea"/>
                <a:cs typeface="+mn-cs"/>
              </a:rPr>
              <a:t>In one case, the attackers also used telephone systems to generate thousands of calls to the energy company’s call center to deny access to customers reporting outages. However, the strongest capability of the attackers was not in their choice of tools or in their expertise, but in their capability to perform long-term reconnaissance operations required to learn the environment and execute a highly synchronized, multistage, multisite attack.</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following is a consolidated list of the technical components used by the attackers, graphically depicted in Figure 3:</a:t>
            </a:r>
          </a:p>
          <a:p>
            <a:pPr marL="628650" lvl="1" indent="-171450">
              <a:buFont typeface="Arial"/>
              <a:buChar char="•"/>
            </a:pPr>
            <a:r>
              <a:rPr lang="en-US" sz="1200" kern="1200" dirty="0" smtClean="0">
                <a:solidFill>
                  <a:schemeClr val="tx1"/>
                </a:solidFill>
                <a:effectLst/>
                <a:latin typeface="+mn-lt"/>
                <a:ea typeface="+mn-ea"/>
                <a:cs typeface="+mn-cs"/>
              </a:rPr>
              <a:t>Spear phishing to gain access to the business networks of the </a:t>
            </a:r>
            <a:r>
              <a:rPr lang="en-US" sz="1200" kern="1200" dirty="0" err="1" smtClean="0">
                <a:solidFill>
                  <a:schemeClr val="tx1"/>
                </a:solidFill>
                <a:effectLst/>
                <a:latin typeface="+mn-lt"/>
                <a:ea typeface="+mn-ea"/>
                <a:cs typeface="+mn-cs"/>
              </a:rPr>
              <a:t>oblenergos</a:t>
            </a:r>
            <a:endParaRPr lang="en-US" sz="1200" kern="1200" dirty="0" smtClean="0">
              <a:solidFill>
                <a:schemeClr val="tx1"/>
              </a:solidFill>
              <a:effectLst/>
              <a:latin typeface="+mn-lt"/>
              <a:ea typeface="+mn-ea"/>
              <a:cs typeface="+mn-cs"/>
            </a:endParaRPr>
          </a:p>
          <a:p>
            <a:pPr marL="628650" lvl="1" indent="-171450">
              <a:buFont typeface="Arial"/>
              <a:buChar char="•"/>
            </a:pPr>
            <a:r>
              <a:rPr lang="en-US" sz="1200" kern="1200" dirty="0" smtClean="0">
                <a:solidFill>
                  <a:schemeClr val="tx1"/>
                </a:solidFill>
                <a:effectLst/>
                <a:latin typeface="+mn-lt"/>
                <a:ea typeface="+mn-ea"/>
                <a:cs typeface="+mn-cs"/>
              </a:rPr>
              <a:t>Identification of </a:t>
            </a:r>
            <a:r>
              <a:rPr lang="en-US" sz="1200" kern="1200" dirty="0" err="1" smtClean="0">
                <a:solidFill>
                  <a:schemeClr val="tx1"/>
                </a:solidFill>
                <a:effectLst/>
                <a:latin typeface="+mn-lt"/>
                <a:ea typeface="+mn-ea"/>
                <a:cs typeface="+mn-cs"/>
              </a:rPr>
              <a:t>BlackEnergy</a:t>
            </a:r>
            <a:r>
              <a:rPr lang="en-US" sz="1200" kern="1200" dirty="0" smtClean="0">
                <a:solidFill>
                  <a:schemeClr val="tx1"/>
                </a:solidFill>
                <a:effectLst/>
                <a:latin typeface="+mn-lt"/>
                <a:ea typeface="+mn-ea"/>
                <a:cs typeface="+mn-cs"/>
              </a:rPr>
              <a:t> 3 at each of the impacted </a:t>
            </a:r>
            <a:r>
              <a:rPr lang="en-US" sz="1200" kern="1200" dirty="0" err="1" smtClean="0">
                <a:solidFill>
                  <a:schemeClr val="tx1"/>
                </a:solidFill>
                <a:effectLst/>
                <a:latin typeface="+mn-lt"/>
                <a:ea typeface="+mn-ea"/>
                <a:cs typeface="+mn-cs"/>
              </a:rPr>
              <a:t>oblenergos</a:t>
            </a:r>
            <a:endParaRPr lang="en-US" sz="1200" kern="1200" dirty="0" smtClean="0">
              <a:solidFill>
                <a:schemeClr val="tx1"/>
              </a:solidFill>
              <a:effectLst/>
              <a:latin typeface="+mn-lt"/>
              <a:ea typeface="+mn-ea"/>
              <a:cs typeface="+mn-cs"/>
            </a:endParaRPr>
          </a:p>
          <a:p>
            <a:pPr marL="628650" lvl="1" indent="-171450">
              <a:buFont typeface="Arial"/>
              <a:buChar char="•"/>
            </a:pPr>
            <a:r>
              <a:rPr lang="en-US" sz="1200" kern="1200" dirty="0" smtClean="0">
                <a:solidFill>
                  <a:schemeClr val="tx1"/>
                </a:solidFill>
                <a:effectLst/>
                <a:latin typeface="+mn-lt"/>
                <a:ea typeface="+mn-ea"/>
                <a:cs typeface="+mn-cs"/>
              </a:rPr>
              <a:t>Theft of credentials from the business networks</a:t>
            </a:r>
          </a:p>
          <a:p>
            <a:pPr marL="628650" lvl="1" indent="-171450">
              <a:buFont typeface="Arial"/>
              <a:buChar char="•"/>
            </a:pPr>
            <a:r>
              <a:rPr lang="en-US" sz="1200" kern="1200" dirty="0" smtClean="0">
                <a:solidFill>
                  <a:schemeClr val="tx1"/>
                </a:solidFill>
                <a:effectLst/>
                <a:latin typeface="+mn-lt"/>
                <a:ea typeface="+mn-ea"/>
                <a:cs typeface="+mn-cs"/>
              </a:rPr>
              <a:t>The use of virtual private networks (VPNs) to enter the ICS network</a:t>
            </a:r>
          </a:p>
          <a:p>
            <a:pPr marL="628650" lvl="1" indent="-171450">
              <a:buFont typeface="Arial"/>
              <a:buChar char="•"/>
            </a:pPr>
            <a:r>
              <a:rPr lang="en-US" sz="1200" kern="1200" dirty="0" smtClean="0">
                <a:solidFill>
                  <a:schemeClr val="tx1"/>
                </a:solidFill>
                <a:effectLst/>
                <a:latin typeface="+mn-lt"/>
                <a:ea typeface="+mn-ea"/>
                <a:cs typeface="+mn-cs"/>
              </a:rPr>
              <a:t>The use of existing remote access tools within the environment or issuing commands directly from a remote station similar to an operator HMI</a:t>
            </a:r>
          </a:p>
          <a:p>
            <a:pPr marL="628650" lvl="1" indent="-171450">
              <a:buFont typeface="Arial"/>
              <a:buChar char="•"/>
            </a:pPr>
            <a:r>
              <a:rPr lang="en-US" sz="1200" kern="1200" dirty="0" smtClean="0">
                <a:solidFill>
                  <a:schemeClr val="tx1"/>
                </a:solidFill>
                <a:effectLst/>
                <a:latin typeface="+mn-lt"/>
                <a:ea typeface="+mn-ea"/>
                <a:cs typeface="+mn-cs"/>
              </a:rPr>
              <a:t>Serial-to-</a:t>
            </a:r>
            <a:r>
              <a:rPr lang="en-US" sz="1200" kern="1200" dirty="0" err="1" smtClean="0">
                <a:solidFill>
                  <a:schemeClr val="tx1"/>
                </a:solidFill>
                <a:effectLst/>
                <a:latin typeface="+mn-lt"/>
                <a:ea typeface="+mn-ea"/>
                <a:cs typeface="+mn-cs"/>
              </a:rPr>
              <a:t>ethernet</a:t>
            </a:r>
            <a:r>
              <a:rPr lang="en-US" sz="1200" kern="1200" dirty="0" smtClean="0">
                <a:solidFill>
                  <a:schemeClr val="tx1"/>
                </a:solidFill>
                <a:effectLst/>
                <a:latin typeface="+mn-lt"/>
                <a:ea typeface="+mn-ea"/>
                <a:cs typeface="+mn-cs"/>
              </a:rPr>
              <a:t> communications devices impacted at a firmware level</a:t>
            </a:r>
            <a:r>
              <a:rPr lang="en-US" sz="800" kern="1200" dirty="0" smtClean="0">
                <a:solidFill>
                  <a:schemeClr val="tx1"/>
                </a:solidFill>
                <a:effectLst/>
                <a:latin typeface="+mn-lt"/>
                <a:ea typeface="+mn-ea"/>
                <a:cs typeface="+mn-cs"/>
              </a:rPr>
              <a:t>15</a:t>
            </a:r>
            <a:endParaRPr lang="en-US" sz="1200" kern="1200" dirty="0" smtClean="0">
              <a:solidFill>
                <a:schemeClr val="tx1"/>
              </a:solidFill>
              <a:effectLst/>
              <a:latin typeface="+mn-lt"/>
              <a:ea typeface="+mn-ea"/>
              <a:cs typeface="+mn-cs"/>
            </a:endParaRPr>
          </a:p>
          <a:p>
            <a:pPr marL="628650" lvl="1" indent="-171450">
              <a:buFont typeface="Arial"/>
              <a:buChar char="•"/>
            </a:pPr>
            <a:r>
              <a:rPr lang="en-US" sz="1200" kern="1200" dirty="0" smtClean="0">
                <a:solidFill>
                  <a:schemeClr val="tx1"/>
                </a:solidFill>
                <a:effectLst/>
                <a:latin typeface="+mn-lt"/>
                <a:ea typeface="+mn-ea"/>
                <a:cs typeface="+mn-cs"/>
              </a:rPr>
              <a:t>The use of a modified </a:t>
            </a:r>
            <a:r>
              <a:rPr lang="en-US" sz="1200" kern="1200" dirty="0" err="1" smtClean="0">
                <a:solidFill>
                  <a:schemeClr val="tx1"/>
                </a:solidFill>
                <a:effectLst/>
                <a:latin typeface="+mn-lt"/>
                <a:ea typeface="+mn-ea"/>
                <a:cs typeface="+mn-cs"/>
              </a:rPr>
              <a:t>KillDisk</a:t>
            </a:r>
            <a:r>
              <a:rPr lang="en-US" sz="1200" kern="1200" dirty="0" smtClean="0">
                <a:solidFill>
                  <a:schemeClr val="tx1"/>
                </a:solidFill>
                <a:effectLst/>
                <a:latin typeface="+mn-lt"/>
                <a:ea typeface="+mn-ea"/>
                <a:cs typeface="+mn-cs"/>
              </a:rPr>
              <a:t> to erase the master boot record of impacted organization systems as well as the targeted deletion of some logs</a:t>
            </a:r>
            <a:r>
              <a:rPr lang="en-US" sz="800" kern="1200" dirty="0" smtClean="0">
                <a:solidFill>
                  <a:schemeClr val="tx1"/>
                </a:solidFill>
                <a:effectLst/>
                <a:latin typeface="+mn-lt"/>
                <a:ea typeface="+mn-ea"/>
                <a:cs typeface="+mn-cs"/>
              </a:rPr>
              <a:t>16</a:t>
            </a:r>
            <a:endParaRPr lang="en-US" sz="1200" kern="1200" dirty="0" smtClean="0">
              <a:solidFill>
                <a:schemeClr val="tx1"/>
              </a:solidFill>
              <a:effectLst/>
              <a:latin typeface="+mn-lt"/>
              <a:ea typeface="+mn-ea"/>
              <a:cs typeface="+mn-cs"/>
            </a:endParaRPr>
          </a:p>
          <a:p>
            <a:pPr marL="628650" lvl="1" indent="-171450">
              <a:buFont typeface="Arial"/>
              <a:buChar char="•"/>
            </a:pPr>
            <a:r>
              <a:rPr lang="en-US" sz="1200" kern="1200" dirty="0" smtClean="0">
                <a:solidFill>
                  <a:schemeClr val="tx1"/>
                </a:solidFill>
                <a:effectLst/>
                <a:latin typeface="+mn-lt"/>
                <a:ea typeface="+mn-ea"/>
                <a:cs typeface="+mn-cs"/>
              </a:rPr>
              <a:t>Utilizing UPS systems to impact connected load with a scheduled service outage</a:t>
            </a:r>
          </a:p>
          <a:p>
            <a:pPr marL="628650" lvl="1" indent="-171450">
              <a:buFont typeface="Arial"/>
              <a:buChar char="•"/>
            </a:pPr>
            <a:r>
              <a:rPr lang="en-US" sz="1200" kern="1200" dirty="0" smtClean="0">
                <a:solidFill>
                  <a:schemeClr val="tx1"/>
                </a:solidFill>
                <a:effectLst/>
                <a:latin typeface="+mn-lt"/>
                <a:ea typeface="+mn-ea"/>
                <a:cs typeface="+mn-cs"/>
              </a:rPr>
              <a:t>Telephone denial-of-service attack on the call center</a:t>
            </a:r>
          </a:p>
          <a:p>
            <a:endParaRPr lang="en-US" dirty="0" smtClean="0">
              <a:effectLst/>
            </a:endParaRPr>
          </a:p>
          <a:p>
            <a:endParaRPr lang="en-US" dirty="0" smtClean="0">
              <a:effectLst/>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5</a:t>
            </a:fld>
            <a:endParaRPr lang="en-US"/>
          </a:p>
        </p:txBody>
      </p:sp>
    </p:spTree>
    <p:extLst>
      <p:ext uri="{BB962C8B-B14F-4D97-AF65-F5344CB8AC3E}">
        <p14:creationId xmlns:p14="http://schemas.microsoft.com/office/powerpoint/2010/main" val="3152083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20FFED-CD39-3C44-85C6-8FE68CB8C3E9}" type="slidenum">
              <a:rPr lang="en-US">
                <a:solidFill>
                  <a:prstClr val="black"/>
                </a:solidFill>
              </a:rPr>
              <a:pPr/>
              <a:t>6</a:t>
            </a:fld>
            <a:endParaRPr lang="en-US">
              <a:solidFill>
                <a:prstClr val="black"/>
              </a:solidFill>
            </a:endParaRPr>
          </a:p>
        </p:txBody>
      </p:sp>
      <p:sp>
        <p:nvSpPr>
          <p:cNvPr id="51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512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SANS ICS, TLP WHITE, Analysis of the Cyber Attack on Ukraine Power Grid, Defense</a:t>
            </a:r>
            <a:r>
              <a:rPr lang="en-US" baseline="0" dirty="0" smtClean="0"/>
              <a:t> Case, March 18, 2016</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SOURCE:  http://</a:t>
            </a:r>
            <a:r>
              <a:rPr lang="en-US" dirty="0" err="1" smtClean="0"/>
              <a:t>cdn.powermag.com</a:t>
            </a:r>
            <a:r>
              <a:rPr lang="en-US" dirty="0" smtClean="0"/>
              <a:t>/</a:t>
            </a:r>
            <a:r>
              <a:rPr lang="en-US" dirty="0" err="1" smtClean="0"/>
              <a:t>wp</a:t>
            </a:r>
            <a:r>
              <a:rPr lang="en-US" dirty="0" smtClean="0"/>
              <a:t>-content/uploads/2016/05/PWR_050116_SR_Ukraine_Fig2.jpg,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http://</a:t>
            </a:r>
            <a:r>
              <a:rPr lang="en-US" dirty="0" err="1" smtClean="0"/>
              <a:t>cdn.powermag.com</a:t>
            </a:r>
            <a:r>
              <a:rPr lang="en-US" dirty="0" smtClean="0"/>
              <a:t>/</a:t>
            </a:r>
            <a:r>
              <a:rPr lang="en-US" dirty="0" err="1" smtClean="0"/>
              <a:t>wp</a:t>
            </a:r>
            <a:r>
              <a:rPr lang="en-US" dirty="0" smtClean="0"/>
              <a:t>-content/uploads/2016/05/PWR_050116_SR_Ukraine_Fig2.jpg</a:t>
            </a:r>
          </a:p>
          <a:p>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7</a:t>
            </a:fld>
            <a:endParaRPr lang="en-US"/>
          </a:p>
        </p:txBody>
      </p:sp>
    </p:spTree>
    <p:extLst>
      <p:ext uri="{BB962C8B-B14F-4D97-AF65-F5344CB8AC3E}">
        <p14:creationId xmlns:p14="http://schemas.microsoft.com/office/powerpoint/2010/main" val="956923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https://</a:t>
            </a:r>
            <a:r>
              <a:rPr lang="en-US" dirty="0" err="1" smtClean="0"/>
              <a:t>www.dmv.com</a:t>
            </a:r>
            <a:r>
              <a:rPr lang="en-US" dirty="0" smtClean="0"/>
              <a:t>/blog/insurance-doesnt-cover-all-winter-driving-hazards-523103</a:t>
            </a:r>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8</a:t>
            </a:fld>
            <a:endParaRPr lang="en-US"/>
          </a:p>
        </p:txBody>
      </p:sp>
    </p:spTree>
    <p:extLst>
      <p:ext uri="{BB962C8B-B14F-4D97-AF65-F5344CB8AC3E}">
        <p14:creationId xmlns:p14="http://schemas.microsoft.com/office/powerpoint/2010/main" val="1936328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a:t>
            </a:r>
            <a:r>
              <a:rPr lang="en-US" baseline="0" dirty="0" smtClean="0"/>
              <a:t>  http://</a:t>
            </a:r>
            <a:r>
              <a:rPr lang="en-US" baseline="0" dirty="0" err="1" smtClean="0"/>
              <a:t>images.dailytech.com</a:t>
            </a:r>
            <a:r>
              <a:rPr lang="en-US" baseline="0" dirty="0" smtClean="0"/>
              <a:t>/</a:t>
            </a:r>
            <a:r>
              <a:rPr lang="en-US" baseline="0" dirty="0" err="1" smtClean="0"/>
              <a:t>nimage</a:t>
            </a:r>
            <a:r>
              <a:rPr lang="en-US" baseline="0" dirty="0" smtClean="0"/>
              <a:t>/29707_large_distracted-driving.jpeg</a:t>
            </a:r>
            <a:endParaRPr lang="en-US" dirty="0"/>
          </a:p>
        </p:txBody>
      </p:sp>
      <p:sp>
        <p:nvSpPr>
          <p:cNvPr id="4" name="Slide Number Placeholder 3"/>
          <p:cNvSpPr>
            <a:spLocks noGrp="1"/>
          </p:cNvSpPr>
          <p:nvPr>
            <p:ph type="sldNum" sz="quarter" idx="10"/>
          </p:nvPr>
        </p:nvSpPr>
        <p:spPr/>
        <p:txBody>
          <a:bodyPr/>
          <a:lstStyle/>
          <a:p>
            <a:fld id="{EE918E8C-7E60-FF45-A95F-425BEEC1E2EA}" type="slidenum">
              <a:rPr lang="en-US" smtClean="0"/>
              <a:t>9</a:t>
            </a:fld>
            <a:endParaRPr lang="en-US"/>
          </a:p>
        </p:txBody>
      </p:sp>
    </p:spTree>
    <p:extLst>
      <p:ext uri="{BB962C8B-B14F-4D97-AF65-F5344CB8AC3E}">
        <p14:creationId xmlns:p14="http://schemas.microsoft.com/office/powerpoint/2010/main" val="12002238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209800" y="152400"/>
            <a:ext cx="6934200" cy="685800"/>
          </a:xfrm>
        </p:spPr>
        <p:txBody>
          <a:bodyPr/>
          <a:lstStyle>
            <a:lvl1pPr algn="r">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2362200" y="838200"/>
            <a:ext cx="6781800" cy="685800"/>
          </a:xfrm>
        </p:spPr>
        <p:txBody>
          <a:bodyPr/>
          <a:lstStyle>
            <a:lvl1pPr marL="0" indent="0" algn="r">
              <a:buFontTx/>
              <a:buNone/>
              <a:defRPr/>
            </a:lvl1pPr>
          </a:lstStyle>
          <a:p>
            <a:pPr lvl="0"/>
            <a:r>
              <a:rPr lang="en-US" noProof="0" smtClean="0"/>
              <a:t>Click to edit Master subtitle style</a:t>
            </a:r>
          </a:p>
        </p:txBody>
      </p:sp>
      <p:sp>
        <p:nvSpPr>
          <p:cNvPr id="3076" name="Rectangle 4"/>
          <p:cNvSpPr>
            <a:spLocks noGrp="1" noChangeArrowheads="1"/>
          </p:cNvSpPr>
          <p:nvPr>
            <p:ph type="dt" sz="half" idx="2"/>
          </p:nvPr>
        </p:nvSpPr>
        <p:spPr>
          <a:xfrm>
            <a:off x="457200" y="6553200"/>
            <a:ext cx="2133600" cy="304800"/>
          </a:xfrm>
        </p:spPr>
        <p:txBody>
          <a:bodyPr/>
          <a:lstStyle>
            <a:lvl1pPr>
              <a:defRPr/>
            </a:lvl1pPr>
          </a:lstStyle>
          <a:p>
            <a:endParaRPr lang="en-US">
              <a:solidFill>
                <a:srgbClr val="000000"/>
              </a:solidFill>
            </a:endParaRPr>
          </a:p>
        </p:txBody>
      </p:sp>
      <p:sp>
        <p:nvSpPr>
          <p:cNvPr id="3077" name="Rectangle 5"/>
          <p:cNvSpPr>
            <a:spLocks noGrp="1" noChangeArrowheads="1"/>
          </p:cNvSpPr>
          <p:nvPr>
            <p:ph type="ftr" sz="quarter" idx="3"/>
          </p:nvPr>
        </p:nvSpPr>
        <p:spPr>
          <a:xfrm>
            <a:off x="3124200" y="6553200"/>
            <a:ext cx="2895600" cy="304800"/>
          </a:xfrm>
        </p:spPr>
        <p:txBody>
          <a:bodyPr/>
          <a:lstStyle>
            <a:lvl1pPr>
              <a:defRPr/>
            </a:lvl1pPr>
          </a:lstStyle>
          <a:p>
            <a:endParaRPr lang="en-US">
              <a:solidFill>
                <a:srgbClr val="000000"/>
              </a:solidFill>
            </a:endParaRPr>
          </a:p>
        </p:txBody>
      </p:sp>
      <p:sp>
        <p:nvSpPr>
          <p:cNvPr id="3078" name="Rectangle 6"/>
          <p:cNvSpPr>
            <a:spLocks noGrp="1" noChangeArrowheads="1"/>
          </p:cNvSpPr>
          <p:nvPr>
            <p:ph type="sldNum" sz="quarter" idx="4"/>
          </p:nvPr>
        </p:nvSpPr>
        <p:spPr>
          <a:xfrm>
            <a:off x="6553200" y="6553200"/>
            <a:ext cx="2133600" cy="304800"/>
          </a:xfrm>
        </p:spPr>
        <p:txBody>
          <a:bodyPr/>
          <a:lstStyle>
            <a:lvl1pPr>
              <a:defRPr/>
            </a:lvl1pPr>
          </a:lstStyle>
          <a:p>
            <a:fld id="{1A6056AC-1D4C-E344-AF6B-D95E38923EE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998840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85FCBCC-9C30-7C48-82BA-F1D54F82B83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663367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457200"/>
            <a:ext cx="2171700" cy="5668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457200"/>
            <a:ext cx="6362700" cy="5668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1AE8C22-9780-6046-9979-32A9DCA96F4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3761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17513" y="228600"/>
            <a:ext cx="8308975" cy="1096963"/>
          </a:xfrm>
        </p:spPr>
        <p:txBody>
          <a:bodyPr/>
          <a:lstStyle>
            <a:lvl1pPr>
              <a:defRPr sz="4600">
                <a:solidFill>
                  <a:srgbClr val="FFFFFF"/>
                </a:solidFill>
              </a:defRPr>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417513" y="1325563"/>
            <a:ext cx="8308975" cy="503237"/>
          </a:xfrm>
          <a:effectLst>
            <a:outerShdw blurRad="63500" dist="17961" dir="2700000" algn="ctr" rotWithShape="0">
              <a:srgbClr val="000000">
                <a:alpha val="74998"/>
              </a:srgbClr>
            </a:outerShdw>
          </a:effectLst>
        </p:spPr>
        <p:txBody>
          <a:bodyPr/>
          <a:lstStyle>
            <a:lvl1pPr marL="0" indent="0" algn="ctr">
              <a:buFontTx/>
              <a:buNone/>
              <a:defRPr sz="2400">
                <a:solidFill>
                  <a:srgbClr val="FFFFFF"/>
                </a:solidFill>
              </a:defRPr>
            </a:lvl1pPr>
          </a:lstStyle>
          <a:p>
            <a:pPr lvl="0"/>
            <a:r>
              <a:rPr lang="en-US" noProof="0" smtClean="0"/>
              <a:t>Click to edit Master subtitle style</a:t>
            </a:r>
          </a:p>
        </p:txBody>
      </p:sp>
      <p:sp>
        <p:nvSpPr>
          <p:cNvPr id="4100" name="Rectangle 4"/>
          <p:cNvSpPr>
            <a:spLocks noGrp="1" noChangeArrowheads="1"/>
          </p:cNvSpPr>
          <p:nvPr>
            <p:ph type="dt" sz="half" idx="2"/>
          </p:nvPr>
        </p:nvSpPr>
        <p:spPr/>
        <p:txBody>
          <a:bodyPr/>
          <a:lstStyle>
            <a:lvl1pPr>
              <a:defRPr>
                <a:solidFill>
                  <a:srgbClr val="FFFFFF"/>
                </a:solidFill>
              </a:defRPr>
            </a:lvl1pPr>
          </a:lstStyle>
          <a:p>
            <a:endParaRPr lang="en-US"/>
          </a:p>
        </p:txBody>
      </p:sp>
      <p:sp>
        <p:nvSpPr>
          <p:cNvPr id="4101" name="Rectangle 5"/>
          <p:cNvSpPr>
            <a:spLocks noGrp="1" noChangeArrowheads="1"/>
          </p:cNvSpPr>
          <p:nvPr>
            <p:ph type="ftr" sz="quarter" idx="3"/>
          </p:nvPr>
        </p:nvSpPr>
        <p:spPr/>
        <p:txBody>
          <a:bodyPr/>
          <a:lstStyle>
            <a:lvl1pPr>
              <a:defRPr>
                <a:solidFill>
                  <a:srgbClr val="FFFFFF"/>
                </a:solidFill>
              </a:defRPr>
            </a:lvl1pPr>
          </a:lstStyle>
          <a:p>
            <a:endParaRPr lang="en-US"/>
          </a:p>
        </p:txBody>
      </p:sp>
      <p:sp>
        <p:nvSpPr>
          <p:cNvPr id="4102" name="Rectangle 6"/>
          <p:cNvSpPr>
            <a:spLocks noGrp="1" noChangeArrowheads="1"/>
          </p:cNvSpPr>
          <p:nvPr>
            <p:ph type="sldNum" sz="quarter" idx="4"/>
          </p:nvPr>
        </p:nvSpPr>
        <p:spPr/>
        <p:txBody>
          <a:bodyPr/>
          <a:lstStyle>
            <a:lvl1pPr>
              <a:defRPr>
                <a:solidFill>
                  <a:srgbClr val="FFFFFF"/>
                </a:solidFill>
              </a:defRPr>
            </a:lvl1pPr>
          </a:lstStyle>
          <a:p>
            <a:fld id="{66339BA7-A884-DB4D-8F31-D932F10FEE57}" type="slidenum">
              <a:rPr lang="en-US"/>
              <a:pPr/>
              <a:t>‹#›</a:t>
            </a:fld>
            <a:endParaRPr lang="en-US"/>
          </a:p>
        </p:txBody>
      </p:sp>
    </p:spTree>
    <p:extLst>
      <p:ext uri="{BB962C8B-B14F-4D97-AF65-F5344CB8AC3E}">
        <p14:creationId xmlns:p14="http://schemas.microsoft.com/office/powerpoint/2010/main" val="26504616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DD723DD4-A35C-4848-8E29-92BEED71F0F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168687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08D0405F-62B3-8E49-BC4D-D0B4BB3887B8}"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4915150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C3336C6A-457A-FB42-AD57-3AFFC06E41F4}"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593562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4830DEBA-5236-534E-A61E-EA613EF02DB8}"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1792830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ECAF28BF-FEC8-DF40-9A6E-28B2C43FB6EE}"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588614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1F72E5D0-7A3B-1845-8053-3AB15119BD3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633826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8D6C103F-DCF1-FA40-BAAB-9BCECFC74F8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116983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A1C4325-9B80-9746-810B-BD42FF9EDAD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460881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18F5E331-9CDA-C54E-9F41-3FA8B32B2E9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1874171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FDCE6AD5-2B3E-D442-8E32-BF22F3AF911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7910664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45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19800" cy="5745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C03DA2D-A9CE-9E44-821B-5F82D64F74E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9116179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81000" y="504825"/>
            <a:ext cx="8455025" cy="936625"/>
          </a:xfrm>
          <a:effectLst>
            <a:outerShdw blurRad="63500" dist="38099" dir="2700000" algn="ctr" rotWithShape="0">
              <a:srgbClr val="000000">
                <a:alpha val="74998"/>
              </a:srgbClr>
            </a:outerShdw>
          </a:effectLst>
        </p:spPr>
        <p:txBody>
          <a:bodyPr/>
          <a:lstStyle>
            <a:lvl1pPr>
              <a:defRPr sz="4600">
                <a:solidFill>
                  <a:srgbClr val="FFFFFF"/>
                </a:solidFill>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408113" y="1435100"/>
            <a:ext cx="6400800" cy="546100"/>
          </a:xfrm>
        </p:spPr>
        <p:txBody>
          <a:bodyPr/>
          <a:lstStyle>
            <a:lvl1pPr marL="0" indent="0" algn="ctr">
              <a:buFontTx/>
              <a:buNone/>
              <a:defRPr sz="2400">
                <a:solidFill>
                  <a:srgbClr val="3399FF"/>
                </a:solidFill>
              </a:defRPr>
            </a:lvl1pPr>
          </a:lstStyle>
          <a:p>
            <a:pPr lvl="0"/>
            <a:r>
              <a:rPr lang="en-US" noProof="0" smtClean="0"/>
              <a:t>Click to edit Master subtitle style</a:t>
            </a:r>
          </a:p>
        </p:txBody>
      </p:sp>
      <p:sp>
        <p:nvSpPr>
          <p:cNvPr id="3076" name="Rectangle 4"/>
          <p:cNvSpPr>
            <a:spLocks noGrp="1" noChangeArrowheads="1"/>
          </p:cNvSpPr>
          <p:nvPr>
            <p:ph type="dt" sz="half" idx="2"/>
          </p:nvPr>
        </p:nvSpPr>
        <p:spPr>
          <a:effectLst>
            <a:outerShdw blurRad="63500" dist="17961" dir="2700000" algn="ctr" rotWithShape="0">
              <a:srgbClr val="000000">
                <a:alpha val="74998"/>
              </a:srgbClr>
            </a:outerShdw>
          </a:effectLst>
        </p:spPr>
        <p:txBody>
          <a:bodyPr/>
          <a:lstStyle>
            <a:lvl1pPr>
              <a:defRPr>
                <a:solidFill>
                  <a:srgbClr val="FFFFFF"/>
                </a:solidFill>
              </a:defRPr>
            </a:lvl1pPr>
          </a:lstStyle>
          <a:p>
            <a:endParaRPr lang="en-US"/>
          </a:p>
        </p:txBody>
      </p:sp>
      <p:sp>
        <p:nvSpPr>
          <p:cNvPr id="3077" name="Rectangle 5"/>
          <p:cNvSpPr>
            <a:spLocks noGrp="1" noChangeArrowheads="1"/>
          </p:cNvSpPr>
          <p:nvPr>
            <p:ph type="ftr" sz="quarter" idx="3"/>
          </p:nvPr>
        </p:nvSpPr>
        <p:spPr>
          <a:effectLst>
            <a:outerShdw blurRad="63500" dist="17961" dir="2700000" algn="ctr" rotWithShape="0">
              <a:srgbClr val="000000">
                <a:alpha val="74998"/>
              </a:srgbClr>
            </a:outerShdw>
          </a:effectLst>
        </p:spPr>
        <p:txBody>
          <a:bodyPr/>
          <a:lstStyle>
            <a:lvl1pPr>
              <a:defRPr>
                <a:solidFill>
                  <a:srgbClr val="FFFFFF"/>
                </a:solidFill>
              </a:defRPr>
            </a:lvl1pPr>
          </a:lstStyle>
          <a:p>
            <a:endParaRPr lang="en-US"/>
          </a:p>
        </p:txBody>
      </p:sp>
      <p:sp>
        <p:nvSpPr>
          <p:cNvPr id="3078" name="Rectangle 6"/>
          <p:cNvSpPr>
            <a:spLocks noGrp="1" noChangeArrowheads="1"/>
          </p:cNvSpPr>
          <p:nvPr>
            <p:ph type="sldNum" sz="quarter" idx="4"/>
          </p:nvPr>
        </p:nvSpPr>
        <p:spPr>
          <a:effectLst>
            <a:outerShdw blurRad="63500" dist="17961" dir="2700000" algn="ctr" rotWithShape="0">
              <a:srgbClr val="000000">
                <a:alpha val="74998"/>
              </a:srgbClr>
            </a:outerShdw>
          </a:effectLst>
        </p:spPr>
        <p:txBody>
          <a:bodyPr/>
          <a:lstStyle>
            <a:lvl1pPr>
              <a:defRPr>
                <a:solidFill>
                  <a:srgbClr val="FFFFFF"/>
                </a:solidFill>
              </a:defRPr>
            </a:lvl1pPr>
          </a:lstStyle>
          <a:p>
            <a:fld id="{8BE4F61A-3B03-034F-B0A7-95D86512DDC5}" type="slidenum">
              <a:rPr lang="en-US"/>
              <a:pPr/>
              <a:t>‹#›</a:t>
            </a:fld>
            <a:endParaRPr lang="en-US"/>
          </a:p>
        </p:txBody>
      </p:sp>
    </p:spTree>
    <p:extLst>
      <p:ext uri="{BB962C8B-B14F-4D97-AF65-F5344CB8AC3E}">
        <p14:creationId xmlns:p14="http://schemas.microsoft.com/office/powerpoint/2010/main" val="25050081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2D55FEEF-D123-E94D-B4DF-5C371554C9A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7026973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37803202-CEA5-7F49-B206-B36739A7FD48}"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76864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63700"/>
            <a:ext cx="4038600" cy="4462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63700"/>
            <a:ext cx="4038600" cy="44624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8907DA7F-669D-EA4C-B13B-02FB43A397D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9379755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603419C1-9E98-E74E-9ACB-A3A0148C90C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0422356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114D09E5-C9FF-5F44-B62E-B1C50A18281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2296696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DBE7C50D-8223-254B-8F67-7A01851BB504}"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300884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29EB496-E790-754D-9F5A-A4F4B444F70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005647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3B94C2D-2DEC-CF48-97CA-71D604E0E2F6}"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040269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455548F2-2569-F146-AADD-A894953F7015}"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7014556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C9FA91FF-42EA-184F-8005-EA86D2953D44}"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993610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63538"/>
            <a:ext cx="2057400" cy="57626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63538"/>
            <a:ext cx="6019800" cy="57626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11C39527-E279-CC4D-B7FB-AED98F711C0E}"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269414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339BA7-A884-DB4D-8F31-D932F10FEE57}" type="slidenum">
              <a:rPr lang="en-US" smtClean="0"/>
              <a:pPr/>
              <a:t>‹#›</a:t>
            </a:fld>
            <a:endParaRPr lang="en-US"/>
          </a:p>
        </p:txBody>
      </p:sp>
    </p:spTree>
    <p:extLst>
      <p:ext uri="{BB962C8B-B14F-4D97-AF65-F5344CB8AC3E}">
        <p14:creationId xmlns:p14="http://schemas.microsoft.com/office/powerpoint/2010/main" val="8706505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DD723DD4-A35C-4848-8E29-92BEED71F0F2}"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130692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08D0405F-62B3-8E49-BC4D-D0B4BB3887B8}"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6856878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solidFill>
                <a:srgbClr val="FFFFFF"/>
              </a:solidFill>
            </a:endParaRPr>
          </a:p>
        </p:txBody>
      </p:sp>
      <p:sp>
        <p:nvSpPr>
          <p:cNvPr id="6" name="Footer Placeholder 5"/>
          <p:cNvSpPr>
            <a:spLocks noGrp="1"/>
          </p:cNvSpPr>
          <p:nvPr>
            <p:ph type="ftr" sz="quarter" idx="11"/>
          </p:nvPr>
        </p:nvSpPr>
        <p:spPr/>
        <p:txBody>
          <a:bodyPr/>
          <a:lstStyle/>
          <a:p>
            <a:endParaRPr lang="en-US">
              <a:solidFill>
                <a:srgbClr val="FFFFFF"/>
              </a:solidFill>
            </a:endParaRPr>
          </a:p>
        </p:txBody>
      </p:sp>
      <p:sp>
        <p:nvSpPr>
          <p:cNvPr id="7" name="Slide Number Placeholder 6"/>
          <p:cNvSpPr>
            <a:spLocks noGrp="1"/>
          </p:cNvSpPr>
          <p:nvPr>
            <p:ph type="sldNum" sz="quarter" idx="12"/>
          </p:nvPr>
        </p:nvSpPr>
        <p:spPr/>
        <p:txBody>
          <a:bodyPr/>
          <a:lstStyle/>
          <a:p>
            <a:fld id="{C3336C6A-457A-FB42-AD57-3AFFC06E41F4}"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16051482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solidFill>
                <a:srgbClr val="FFFFFF"/>
              </a:solidFill>
            </a:endParaRPr>
          </a:p>
        </p:txBody>
      </p:sp>
      <p:sp>
        <p:nvSpPr>
          <p:cNvPr id="8" name="Footer Placeholder 7"/>
          <p:cNvSpPr>
            <a:spLocks noGrp="1"/>
          </p:cNvSpPr>
          <p:nvPr>
            <p:ph type="ftr" sz="quarter" idx="11"/>
          </p:nvPr>
        </p:nvSpPr>
        <p:spPr/>
        <p:txBody>
          <a:bodyPr/>
          <a:lstStyle/>
          <a:p>
            <a:endParaRPr lang="en-US">
              <a:solidFill>
                <a:srgbClr val="FFFFFF"/>
              </a:solidFill>
            </a:endParaRPr>
          </a:p>
        </p:txBody>
      </p:sp>
      <p:sp>
        <p:nvSpPr>
          <p:cNvPr id="9" name="Slide Number Placeholder 8"/>
          <p:cNvSpPr>
            <a:spLocks noGrp="1"/>
          </p:cNvSpPr>
          <p:nvPr>
            <p:ph type="sldNum" sz="quarter" idx="12"/>
          </p:nvPr>
        </p:nvSpPr>
        <p:spPr/>
        <p:txBody>
          <a:bodyPr/>
          <a:lstStyle/>
          <a:p>
            <a:fld id="{4830DEBA-5236-534E-A61E-EA613EF02DB8}"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190937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solidFill>
                <a:srgbClr val="FFFFFF"/>
              </a:solidFill>
            </a:endParaRPr>
          </a:p>
        </p:txBody>
      </p:sp>
      <p:sp>
        <p:nvSpPr>
          <p:cNvPr id="4" name="Footer Placeholder 3"/>
          <p:cNvSpPr>
            <a:spLocks noGrp="1"/>
          </p:cNvSpPr>
          <p:nvPr>
            <p:ph type="ftr" sz="quarter" idx="11"/>
          </p:nvPr>
        </p:nvSpPr>
        <p:spPr/>
        <p:txBody>
          <a:bodyPr/>
          <a:lstStyle/>
          <a:p>
            <a:endParaRPr lang="en-US">
              <a:solidFill>
                <a:srgbClr val="FFFFFF"/>
              </a:solidFill>
            </a:endParaRPr>
          </a:p>
        </p:txBody>
      </p:sp>
      <p:sp>
        <p:nvSpPr>
          <p:cNvPr id="5" name="Slide Number Placeholder 4"/>
          <p:cNvSpPr>
            <a:spLocks noGrp="1"/>
          </p:cNvSpPr>
          <p:nvPr>
            <p:ph type="sldNum" sz="quarter" idx="12"/>
          </p:nvPr>
        </p:nvSpPr>
        <p:spPr/>
        <p:txBody>
          <a:bodyPr/>
          <a:lstStyle/>
          <a:p>
            <a:fld id="{ECAF28BF-FEC8-DF40-9A6E-28B2C43FB6EE}"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28609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600200"/>
            <a:ext cx="4267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267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CFE91150-7131-D34E-B27C-E52A7BEB4F2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673424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srgbClr val="FFFFFF"/>
              </a:solidFill>
            </a:endParaRPr>
          </a:p>
        </p:txBody>
      </p:sp>
      <p:sp>
        <p:nvSpPr>
          <p:cNvPr id="3" name="Footer Placeholder 2"/>
          <p:cNvSpPr>
            <a:spLocks noGrp="1"/>
          </p:cNvSpPr>
          <p:nvPr>
            <p:ph type="ftr" sz="quarter" idx="11"/>
          </p:nvPr>
        </p:nvSpPr>
        <p:spPr/>
        <p:txBody>
          <a:bodyPr/>
          <a:lstStyle/>
          <a:p>
            <a:endParaRPr lang="en-US">
              <a:solidFill>
                <a:srgbClr val="FFFFFF"/>
              </a:solidFill>
            </a:endParaRPr>
          </a:p>
        </p:txBody>
      </p:sp>
      <p:sp>
        <p:nvSpPr>
          <p:cNvPr id="4" name="Slide Number Placeholder 3"/>
          <p:cNvSpPr>
            <a:spLocks noGrp="1"/>
          </p:cNvSpPr>
          <p:nvPr>
            <p:ph type="sldNum" sz="quarter" idx="12"/>
          </p:nvPr>
        </p:nvSpPr>
        <p:spPr/>
        <p:txBody>
          <a:bodyPr/>
          <a:lstStyle/>
          <a:p>
            <a:fld id="{1F72E5D0-7A3B-1845-8053-3AB15119BD3F}"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4020400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srgbClr val="FFFFFF"/>
              </a:solidFill>
            </a:endParaRPr>
          </a:p>
        </p:txBody>
      </p:sp>
      <p:sp>
        <p:nvSpPr>
          <p:cNvPr id="6" name="Footer Placeholder 5"/>
          <p:cNvSpPr>
            <a:spLocks noGrp="1"/>
          </p:cNvSpPr>
          <p:nvPr>
            <p:ph type="ftr" sz="quarter" idx="11"/>
          </p:nvPr>
        </p:nvSpPr>
        <p:spPr/>
        <p:txBody>
          <a:bodyPr/>
          <a:lstStyle/>
          <a:p>
            <a:endParaRPr lang="en-US">
              <a:solidFill>
                <a:srgbClr val="FFFFFF"/>
              </a:solidFill>
            </a:endParaRPr>
          </a:p>
        </p:txBody>
      </p:sp>
      <p:sp>
        <p:nvSpPr>
          <p:cNvPr id="7" name="Slide Number Placeholder 6"/>
          <p:cNvSpPr>
            <a:spLocks noGrp="1"/>
          </p:cNvSpPr>
          <p:nvPr>
            <p:ph type="sldNum" sz="quarter" idx="12"/>
          </p:nvPr>
        </p:nvSpPr>
        <p:spPr/>
        <p:txBody>
          <a:bodyPr/>
          <a:lstStyle/>
          <a:p>
            <a:fld id="{8D6C103F-DCF1-FA40-BAAB-9BCECFC74F83}"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6519937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srgbClr val="FFFFFF"/>
              </a:solidFill>
            </a:endParaRPr>
          </a:p>
        </p:txBody>
      </p:sp>
      <p:sp>
        <p:nvSpPr>
          <p:cNvPr id="6" name="Footer Placeholder 5"/>
          <p:cNvSpPr>
            <a:spLocks noGrp="1"/>
          </p:cNvSpPr>
          <p:nvPr>
            <p:ph type="ftr" sz="quarter" idx="11"/>
          </p:nvPr>
        </p:nvSpPr>
        <p:spPr/>
        <p:txBody>
          <a:bodyPr/>
          <a:lstStyle/>
          <a:p>
            <a:endParaRPr lang="en-US">
              <a:solidFill>
                <a:srgbClr val="FFFFFF"/>
              </a:solidFill>
            </a:endParaRPr>
          </a:p>
        </p:txBody>
      </p:sp>
      <p:sp>
        <p:nvSpPr>
          <p:cNvPr id="7" name="Slide Number Placeholder 6"/>
          <p:cNvSpPr>
            <a:spLocks noGrp="1"/>
          </p:cNvSpPr>
          <p:nvPr>
            <p:ph type="sldNum" sz="quarter" idx="12"/>
          </p:nvPr>
        </p:nvSpPr>
        <p:spPr/>
        <p:txBody>
          <a:bodyPr/>
          <a:lstStyle/>
          <a:p>
            <a:fld id="{18F5E331-9CDA-C54E-9F41-3FA8B32B2E91}"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7607418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FDCE6AD5-2B3E-D442-8E32-BF22F3AF9112}"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6855351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6C03DA2D-A9CE-9E44-821B-5F82D64F74ED}"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3219077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57200" y="533400"/>
            <a:ext cx="8153400" cy="914400"/>
          </a:xfrm>
        </p:spPr>
        <p:txBody>
          <a:bodyPr/>
          <a:lstStyle>
            <a:lvl1pPr>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295400" y="1447800"/>
            <a:ext cx="6400800" cy="685800"/>
          </a:xfrm>
        </p:spPr>
        <p:txBody>
          <a:bodyPr/>
          <a:lstStyle>
            <a:lvl1pPr marL="0" indent="0" algn="ctr">
              <a:buFontTx/>
              <a:buNone/>
              <a:defRPr>
                <a:solidFill>
                  <a:schemeClr val="bg1"/>
                </a:solidFill>
              </a:defRPr>
            </a:lvl1pPr>
          </a:lstStyle>
          <a:p>
            <a:pPr lvl="0"/>
            <a:r>
              <a:rPr lang="en-US" noProof="0" smtClean="0"/>
              <a:t>Click to edit Master subtitle style</a:t>
            </a:r>
          </a:p>
        </p:txBody>
      </p:sp>
      <p:sp>
        <p:nvSpPr>
          <p:cNvPr id="3076" name="Rectangle 4"/>
          <p:cNvSpPr>
            <a:spLocks noGrp="1" noChangeArrowheads="1"/>
          </p:cNvSpPr>
          <p:nvPr>
            <p:ph type="dt" sz="half" idx="2"/>
          </p:nvPr>
        </p:nvSpPr>
        <p:spPr/>
        <p:txBody>
          <a:bodyPr/>
          <a:lstStyle>
            <a:lvl1pPr>
              <a:defRPr/>
            </a:lvl1pPr>
          </a:lstStyle>
          <a:p>
            <a:fld id="{4D407570-BEDC-BD41-BC1F-0A0F76819211}" type="datetimeFigureOut">
              <a:rPr lang="en-US">
                <a:solidFill>
                  <a:srgbClr val="000000"/>
                </a:solidFill>
                <a:latin typeface="Arial"/>
                <a:ea typeface="ＭＳ Ｐゴシック"/>
              </a:rPr>
              <a:pPr/>
              <a:t>05/03/2017</a:t>
            </a:fld>
            <a:endParaRPr lang="en-US">
              <a:solidFill>
                <a:srgbClr val="000000"/>
              </a:solidFill>
              <a:latin typeface="Arial"/>
              <a:ea typeface="ＭＳ Ｐゴシック"/>
            </a:endParaRPr>
          </a:p>
        </p:txBody>
      </p:sp>
      <p:sp>
        <p:nvSpPr>
          <p:cNvPr id="3077" name="Rectangle 5"/>
          <p:cNvSpPr>
            <a:spLocks noGrp="1" noChangeArrowheads="1"/>
          </p:cNvSpPr>
          <p:nvPr>
            <p:ph type="ftr" sz="quarter" idx="3"/>
          </p:nvPr>
        </p:nvSpPr>
        <p:spPr/>
        <p:txBody>
          <a:bodyPr/>
          <a:lstStyle>
            <a:lvl1pPr>
              <a:defRPr/>
            </a:lvl1pPr>
          </a:lstStyle>
          <a:p>
            <a:endParaRPr lang="en-US">
              <a:solidFill>
                <a:srgbClr val="000000"/>
              </a:solidFill>
              <a:latin typeface="Arial"/>
              <a:ea typeface="ＭＳ Ｐゴシック"/>
            </a:endParaRPr>
          </a:p>
        </p:txBody>
      </p:sp>
      <p:sp>
        <p:nvSpPr>
          <p:cNvPr id="3078" name="Rectangle 6"/>
          <p:cNvSpPr>
            <a:spLocks noGrp="1" noChangeArrowheads="1"/>
          </p:cNvSpPr>
          <p:nvPr>
            <p:ph type="sldNum" sz="quarter" idx="4"/>
          </p:nvPr>
        </p:nvSpPr>
        <p:spPr/>
        <p:txBody>
          <a:bodyPr/>
          <a:lstStyle>
            <a:lvl1pPr>
              <a:defRPr/>
            </a:lvl1pPr>
          </a:lstStyle>
          <a:p>
            <a:fld id="{78C377F6-8B7E-A14E-BCF1-5EBD5436F55E}" type="slidenum">
              <a:rPr lang="en-US">
                <a:solidFill>
                  <a:srgbClr val="000000"/>
                </a:solidFill>
                <a:latin typeface="Arial"/>
                <a:ea typeface="ＭＳ Ｐゴシック"/>
              </a: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361225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D407570-BEDC-BD41-BC1F-0A0F76819211}" type="datetimeFigureOut">
              <a:rPr lang="en-US">
                <a:solidFill>
                  <a:srgbClr val="000000"/>
                </a:solidFill>
                <a:latin typeface="Arial"/>
                <a:ea typeface="ＭＳ Ｐゴシック"/>
              </a:rPr>
              <a:pPr/>
              <a:t>05/03/2017</a:t>
            </a:fld>
            <a:endParaRPr lang="en-US">
              <a:solidFill>
                <a:srgbClr val="000000"/>
              </a:solidFill>
              <a:latin typeface="Arial"/>
              <a:ea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Arial"/>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78C377F6-8B7E-A14E-BCF1-5EBD5436F55E}" type="slidenum">
              <a:rPr lang="en-US">
                <a:solidFill>
                  <a:srgbClr val="000000"/>
                </a:solidFill>
                <a:latin typeface="Arial"/>
                <a:ea typeface="ＭＳ Ｐゴシック"/>
              </a: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8280739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D407570-BEDC-BD41-BC1F-0A0F76819211}" type="datetimeFigureOut">
              <a:rPr lang="en-US">
                <a:solidFill>
                  <a:srgbClr val="000000"/>
                </a:solidFill>
                <a:latin typeface="Arial"/>
                <a:ea typeface="ＭＳ Ｐゴシック"/>
              </a:rPr>
              <a:pPr/>
              <a:t>05/03/2017</a:t>
            </a:fld>
            <a:endParaRPr lang="en-US">
              <a:solidFill>
                <a:srgbClr val="000000"/>
              </a:solidFill>
              <a:latin typeface="Arial"/>
              <a:ea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Arial"/>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78C377F6-8B7E-A14E-BCF1-5EBD5436F55E}" type="slidenum">
              <a:rPr lang="en-US">
                <a:solidFill>
                  <a:srgbClr val="000000"/>
                </a:solidFill>
                <a:latin typeface="Arial"/>
                <a:ea typeface="ＭＳ Ｐゴシック"/>
              </a: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18179599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447800"/>
            <a:ext cx="41529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4900" y="1447800"/>
            <a:ext cx="41529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4D407570-BEDC-BD41-BC1F-0A0F76819211}" type="datetimeFigureOut">
              <a:rPr lang="en-US">
                <a:solidFill>
                  <a:srgbClr val="000000"/>
                </a:solidFill>
                <a:latin typeface="Arial"/>
                <a:ea typeface="ＭＳ Ｐゴシック"/>
              </a:rPr>
              <a:pPr/>
              <a:t>05/03/2017</a:t>
            </a:fld>
            <a:endParaRPr lang="en-US">
              <a:solidFill>
                <a:srgbClr val="000000"/>
              </a:solidFill>
              <a:latin typeface="Arial"/>
              <a:ea typeface="ＭＳ Ｐゴシック"/>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latin typeface="Arial"/>
              <a:ea typeface="ＭＳ Ｐゴシック"/>
            </a:endParaRPr>
          </a:p>
        </p:txBody>
      </p:sp>
      <p:sp>
        <p:nvSpPr>
          <p:cNvPr id="7" name="Slide Number Placeholder 6"/>
          <p:cNvSpPr>
            <a:spLocks noGrp="1"/>
          </p:cNvSpPr>
          <p:nvPr>
            <p:ph type="sldNum" sz="quarter" idx="12"/>
          </p:nvPr>
        </p:nvSpPr>
        <p:spPr/>
        <p:txBody>
          <a:bodyPr/>
          <a:lstStyle>
            <a:lvl1pPr>
              <a:defRPr/>
            </a:lvl1pPr>
          </a:lstStyle>
          <a:p>
            <a:fld id="{78C377F6-8B7E-A14E-BCF1-5EBD5436F55E}" type="slidenum">
              <a:rPr lang="en-US">
                <a:solidFill>
                  <a:srgbClr val="000000"/>
                </a:solidFill>
                <a:latin typeface="Arial"/>
                <a:ea typeface="ＭＳ Ｐゴシック"/>
              </a: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337220840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4D407570-BEDC-BD41-BC1F-0A0F76819211}" type="datetimeFigureOut">
              <a:rPr lang="en-US">
                <a:solidFill>
                  <a:srgbClr val="000000"/>
                </a:solidFill>
                <a:latin typeface="Arial"/>
                <a:ea typeface="ＭＳ Ｐゴシック"/>
              </a:rPr>
              <a:pPr/>
              <a:t>05/03/2017</a:t>
            </a:fld>
            <a:endParaRPr lang="en-US">
              <a:solidFill>
                <a:srgbClr val="000000"/>
              </a:solidFill>
              <a:latin typeface="Arial"/>
              <a:ea typeface="ＭＳ Ｐゴシック"/>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latin typeface="Arial"/>
              <a:ea typeface="ＭＳ Ｐゴシック"/>
            </a:endParaRPr>
          </a:p>
        </p:txBody>
      </p:sp>
      <p:sp>
        <p:nvSpPr>
          <p:cNvPr id="9" name="Slide Number Placeholder 8"/>
          <p:cNvSpPr>
            <a:spLocks noGrp="1"/>
          </p:cNvSpPr>
          <p:nvPr>
            <p:ph type="sldNum" sz="quarter" idx="12"/>
          </p:nvPr>
        </p:nvSpPr>
        <p:spPr/>
        <p:txBody>
          <a:bodyPr/>
          <a:lstStyle>
            <a:lvl1pPr>
              <a:defRPr/>
            </a:lvl1pPr>
          </a:lstStyle>
          <a:p>
            <a:fld id="{78C377F6-8B7E-A14E-BCF1-5EBD5436F55E}" type="slidenum">
              <a:rPr lang="en-US">
                <a:solidFill>
                  <a:srgbClr val="000000"/>
                </a:solidFill>
                <a:latin typeface="Arial"/>
                <a:ea typeface="ＭＳ Ｐゴシック"/>
              </a: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2512524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4BAB89BE-F419-8C49-8EA9-576D894B2B4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667591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4D407570-BEDC-BD41-BC1F-0A0F76819211}" type="datetimeFigureOut">
              <a:rPr lang="en-US">
                <a:solidFill>
                  <a:srgbClr val="000000"/>
                </a:solidFill>
                <a:latin typeface="Arial"/>
                <a:ea typeface="ＭＳ Ｐゴシック"/>
              </a:rPr>
              <a:pPr/>
              <a:t>05/03/2017</a:t>
            </a:fld>
            <a:endParaRPr lang="en-US">
              <a:solidFill>
                <a:srgbClr val="000000"/>
              </a:solidFill>
              <a:latin typeface="Arial"/>
              <a:ea typeface="ＭＳ Ｐゴシック"/>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latin typeface="Arial"/>
              <a:ea typeface="ＭＳ Ｐゴシック"/>
            </a:endParaRPr>
          </a:p>
        </p:txBody>
      </p:sp>
      <p:sp>
        <p:nvSpPr>
          <p:cNvPr id="5" name="Slide Number Placeholder 4"/>
          <p:cNvSpPr>
            <a:spLocks noGrp="1"/>
          </p:cNvSpPr>
          <p:nvPr>
            <p:ph type="sldNum" sz="quarter" idx="12"/>
          </p:nvPr>
        </p:nvSpPr>
        <p:spPr/>
        <p:txBody>
          <a:bodyPr/>
          <a:lstStyle>
            <a:lvl1pPr>
              <a:defRPr/>
            </a:lvl1pPr>
          </a:lstStyle>
          <a:p>
            <a:fld id="{78C377F6-8B7E-A14E-BCF1-5EBD5436F55E}" type="slidenum">
              <a:rPr lang="en-US">
                <a:solidFill>
                  <a:srgbClr val="000000"/>
                </a:solidFill>
                <a:latin typeface="Arial"/>
                <a:ea typeface="ＭＳ Ｐゴシック"/>
              </a: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1996136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D407570-BEDC-BD41-BC1F-0A0F76819211}" type="datetimeFigureOut">
              <a:rPr lang="en-US">
                <a:solidFill>
                  <a:srgbClr val="000000"/>
                </a:solidFill>
                <a:latin typeface="Arial"/>
                <a:ea typeface="ＭＳ Ｐゴシック"/>
              </a:rPr>
              <a:pPr/>
              <a:t>05/03/2017</a:t>
            </a:fld>
            <a:endParaRPr lang="en-US">
              <a:solidFill>
                <a:srgbClr val="000000"/>
              </a:solidFill>
              <a:latin typeface="Arial"/>
              <a:ea typeface="ＭＳ Ｐゴシック"/>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latin typeface="Arial"/>
              <a:ea typeface="ＭＳ Ｐゴシック"/>
            </a:endParaRPr>
          </a:p>
        </p:txBody>
      </p:sp>
      <p:sp>
        <p:nvSpPr>
          <p:cNvPr id="4" name="Slide Number Placeholder 3"/>
          <p:cNvSpPr>
            <a:spLocks noGrp="1"/>
          </p:cNvSpPr>
          <p:nvPr>
            <p:ph type="sldNum" sz="quarter" idx="12"/>
          </p:nvPr>
        </p:nvSpPr>
        <p:spPr/>
        <p:txBody>
          <a:bodyPr/>
          <a:lstStyle>
            <a:lvl1pPr>
              <a:defRPr/>
            </a:lvl1pPr>
          </a:lstStyle>
          <a:p>
            <a:fld id="{78C377F6-8B7E-A14E-BCF1-5EBD5436F55E}" type="slidenum">
              <a:rPr lang="en-US">
                <a:solidFill>
                  <a:srgbClr val="000000"/>
                </a:solidFill>
                <a:latin typeface="Arial"/>
                <a:ea typeface="ＭＳ Ｐゴシック"/>
              </a: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11378198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D407570-BEDC-BD41-BC1F-0A0F76819211}" type="datetimeFigureOut">
              <a:rPr lang="en-US">
                <a:solidFill>
                  <a:srgbClr val="000000"/>
                </a:solidFill>
                <a:latin typeface="Arial"/>
                <a:ea typeface="ＭＳ Ｐゴシック"/>
              </a:rPr>
              <a:pPr/>
              <a:t>05/03/2017</a:t>
            </a:fld>
            <a:endParaRPr lang="en-US">
              <a:solidFill>
                <a:srgbClr val="000000"/>
              </a:solidFill>
              <a:latin typeface="Arial"/>
              <a:ea typeface="ＭＳ Ｐゴシック"/>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latin typeface="Arial"/>
              <a:ea typeface="ＭＳ Ｐゴシック"/>
            </a:endParaRPr>
          </a:p>
        </p:txBody>
      </p:sp>
      <p:sp>
        <p:nvSpPr>
          <p:cNvPr id="7" name="Slide Number Placeholder 6"/>
          <p:cNvSpPr>
            <a:spLocks noGrp="1"/>
          </p:cNvSpPr>
          <p:nvPr>
            <p:ph type="sldNum" sz="quarter" idx="12"/>
          </p:nvPr>
        </p:nvSpPr>
        <p:spPr/>
        <p:txBody>
          <a:bodyPr/>
          <a:lstStyle>
            <a:lvl1pPr>
              <a:defRPr/>
            </a:lvl1pPr>
          </a:lstStyle>
          <a:p>
            <a:fld id="{78C377F6-8B7E-A14E-BCF1-5EBD5436F55E}" type="slidenum">
              <a:rPr lang="en-US">
                <a:solidFill>
                  <a:srgbClr val="000000"/>
                </a:solidFill>
                <a:latin typeface="Arial"/>
                <a:ea typeface="ＭＳ Ｐゴシック"/>
              </a: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6544035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4D407570-BEDC-BD41-BC1F-0A0F76819211}" type="datetimeFigureOut">
              <a:rPr lang="en-US">
                <a:solidFill>
                  <a:srgbClr val="000000"/>
                </a:solidFill>
                <a:latin typeface="Arial"/>
                <a:ea typeface="ＭＳ Ｐゴシック"/>
              </a:rPr>
              <a:pPr/>
              <a:t>05/03/2017</a:t>
            </a:fld>
            <a:endParaRPr lang="en-US">
              <a:solidFill>
                <a:srgbClr val="000000"/>
              </a:solidFill>
              <a:latin typeface="Arial"/>
              <a:ea typeface="ＭＳ Ｐゴシック"/>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latin typeface="Arial"/>
              <a:ea typeface="ＭＳ Ｐゴシック"/>
            </a:endParaRPr>
          </a:p>
        </p:txBody>
      </p:sp>
      <p:sp>
        <p:nvSpPr>
          <p:cNvPr id="7" name="Slide Number Placeholder 6"/>
          <p:cNvSpPr>
            <a:spLocks noGrp="1"/>
          </p:cNvSpPr>
          <p:nvPr>
            <p:ph type="sldNum" sz="quarter" idx="12"/>
          </p:nvPr>
        </p:nvSpPr>
        <p:spPr/>
        <p:txBody>
          <a:bodyPr/>
          <a:lstStyle>
            <a:lvl1pPr>
              <a:defRPr/>
            </a:lvl1pPr>
          </a:lstStyle>
          <a:p>
            <a:fld id="{78C377F6-8B7E-A14E-BCF1-5EBD5436F55E}" type="slidenum">
              <a:rPr lang="en-US">
                <a:solidFill>
                  <a:srgbClr val="000000"/>
                </a:solidFill>
                <a:latin typeface="Arial"/>
                <a:ea typeface="ＭＳ Ｐゴシック"/>
              </a: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12330895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D407570-BEDC-BD41-BC1F-0A0F76819211}" type="datetimeFigureOut">
              <a:rPr lang="en-US">
                <a:solidFill>
                  <a:srgbClr val="000000"/>
                </a:solidFill>
                <a:latin typeface="Arial"/>
                <a:ea typeface="ＭＳ Ｐゴシック"/>
              </a:rPr>
              <a:pPr/>
              <a:t>05/03/2017</a:t>
            </a:fld>
            <a:endParaRPr lang="en-US">
              <a:solidFill>
                <a:srgbClr val="000000"/>
              </a:solidFill>
              <a:latin typeface="Arial"/>
              <a:ea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Arial"/>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78C377F6-8B7E-A14E-BCF1-5EBD5436F55E}" type="slidenum">
              <a:rPr lang="en-US">
                <a:solidFill>
                  <a:srgbClr val="000000"/>
                </a:solidFill>
                <a:latin typeface="Arial"/>
                <a:ea typeface="ＭＳ Ｐゴシック"/>
              </a: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8699703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3250" y="76200"/>
            <a:ext cx="211455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76200"/>
            <a:ext cx="619125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D407570-BEDC-BD41-BC1F-0A0F76819211}" type="datetimeFigureOut">
              <a:rPr lang="en-US">
                <a:solidFill>
                  <a:srgbClr val="000000"/>
                </a:solidFill>
                <a:latin typeface="Arial"/>
                <a:ea typeface="ＭＳ Ｐゴシック"/>
              </a:rPr>
              <a:pPr/>
              <a:t>05/03/2017</a:t>
            </a:fld>
            <a:endParaRPr lang="en-US">
              <a:solidFill>
                <a:srgbClr val="000000"/>
              </a:solidFill>
              <a:latin typeface="Arial"/>
              <a:ea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Arial"/>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78C377F6-8B7E-A14E-BCF1-5EBD5436F55E}" type="slidenum">
              <a:rPr lang="en-US">
                <a:solidFill>
                  <a:srgbClr val="000000"/>
                </a:solidFill>
                <a:latin typeface="Arial"/>
                <a:ea typeface="ＭＳ Ｐゴシック"/>
              </a: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7243682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598289" y="892969"/>
            <a:ext cx="7947422" cy="2464594"/>
          </a:xfrm>
          <a:prstGeom prst="rect">
            <a:avLst/>
          </a:prstGeom>
        </p:spPr>
        <p:txBody>
          <a:bodyPr anchor="b"/>
          <a:lstStyle/>
          <a:p>
            <a:r>
              <a:t>Title Text</a:t>
            </a:r>
          </a:p>
        </p:txBody>
      </p:sp>
      <p:sp>
        <p:nvSpPr>
          <p:cNvPr id="12" name="Shape 12"/>
          <p:cNvSpPr>
            <a:spLocks noGrp="1"/>
          </p:cNvSpPr>
          <p:nvPr>
            <p:ph type="body" sz="quarter" idx="1"/>
          </p:nvPr>
        </p:nvSpPr>
        <p:spPr>
          <a:xfrm>
            <a:off x="598289" y="3420070"/>
            <a:ext cx="7947422" cy="1107281"/>
          </a:xfrm>
          <a:prstGeom prst="rect">
            <a:avLst/>
          </a:prstGeom>
        </p:spPr>
        <p:txBody>
          <a:bodyPr anchor="t"/>
          <a:lstStyle>
            <a:lvl1pPr marL="0" indent="0">
              <a:spcBef>
                <a:spcPts val="0"/>
              </a:spcBef>
              <a:buSzTx/>
              <a:buNone/>
              <a:defRPr sz="3000">
                <a:solidFill>
                  <a:srgbClr val="73BFFF"/>
                </a:solidFill>
              </a:defRPr>
            </a:lvl1pPr>
            <a:lvl2pPr marL="0" indent="160729">
              <a:spcBef>
                <a:spcPts val="0"/>
              </a:spcBef>
              <a:buSzTx/>
              <a:buNone/>
              <a:defRPr sz="3000">
                <a:solidFill>
                  <a:srgbClr val="73BFFF"/>
                </a:solidFill>
              </a:defRPr>
            </a:lvl2pPr>
            <a:lvl3pPr marL="0" indent="321457">
              <a:spcBef>
                <a:spcPts val="0"/>
              </a:spcBef>
              <a:buSzTx/>
              <a:buNone/>
              <a:defRPr sz="3000">
                <a:solidFill>
                  <a:srgbClr val="73BFFF"/>
                </a:solidFill>
              </a:defRPr>
            </a:lvl3pPr>
            <a:lvl4pPr marL="0" indent="482186">
              <a:spcBef>
                <a:spcPts val="0"/>
              </a:spcBef>
              <a:buSzTx/>
              <a:buNone/>
              <a:defRPr sz="3000">
                <a:solidFill>
                  <a:srgbClr val="73BFFF"/>
                </a:solidFill>
              </a:defRPr>
            </a:lvl4pPr>
            <a:lvl5pPr marL="0" indent="642915">
              <a:spcBef>
                <a:spcPts val="0"/>
              </a:spcBef>
              <a:buSzTx/>
              <a:buNone/>
              <a:defRPr sz="3000">
                <a:solidFill>
                  <a:srgbClr val="73BFFF"/>
                </a:solidFill>
              </a:defRPr>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1626724502"/>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580430" y="642937"/>
            <a:ext cx="7974211" cy="4036219"/>
          </a:xfrm>
          <a:prstGeom prst="rect">
            <a:avLst/>
          </a:prstGeom>
          <a:ln w="9525">
            <a:round/>
          </a:ln>
        </p:spPr>
        <p:txBody>
          <a:bodyPr lIns="64291" tIns="32145" rIns="64291" bIns="32145" anchor="t">
            <a:noAutofit/>
          </a:bodyPr>
          <a:lstStyle/>
          <a:p>
            <a:endParaRPr/>
          </a:p>
        </p:txBody>
      </p:sp>
      <p:sp>
        <p:nvSpPr>
          <p:cNvPr id="21" name="Shape 21"/>
          <p:cNvSpPr>
            <a:spLocks noGrp="1"/>
          </p:cNvSpPr>
          <p:nvPr>
            <p:ph type="title"/>
          </p:nvPr>
        </p:nvSpPr>
        <p:spPr>
          <a:xfrm>
            <a:off x="553641" y="4786313"/>
            <a:ext cx="8036719" cy="857250"/>
          </a:xfrm>
          <a:prstGeom prst="rect">
            <a:avLst/>
          </a:prstGeom>
        </p:spPr>
        <p:txBody>
          <a:bodyPr anchor="b"/>
          <a:lstStyle/>
          <a:p>
            <a:r>
              <a:t>Title Text</a:t>
            </a:r>
          </a:p>
        </p:txBody>
      </p:sp>
      <p:sp>
        <p:nvSpPr>
          <p:cNvPr id="22" name="Shape 22"/>
          <p:cNvSpPr>
            <a:spLocks noGrp="1"/>
          </p:cNvSpPr>
          <p:nvPr>
            <p:ph type="sldNum" sz="quarter" idx="2"/>
          </p:nvPr>
        </p:nvSpPr>
        <p:spPr>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1370021451"/>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29" name="Shape 29"/>
          <p:cNvSpPr>
            <a:spLocks noGrp="1"/>
          </p:cNvSpPr>
          <p:nvPr>
            <p:ph type="title"/>
          </p:nvPr>
        </p:nvSpPr>
        <p:spPr>
          <a:xfrm>
            <a:off x="553641" y="2571750"/>
            <a:ext cx="8036719" cy="1714500"/>
          </a:xfrm>
          <a:prstGeom prst="rect">
            <a:avLst/>
          </a:prstGeom>
        </p:spPr>
        <p:txBody>
          <a:bodyPr/>
          <a:lstStyle/>
          <a:p>
            <a:r>
              <a:t>Title Text</a:t>
            </a:r>
          </a:p>
        </p:txBody>
      </p:sp>
      <p:sp>
        <p:nvSpPr>
          <p:cNvPr id="30" name="Shape 30"/>
          <p:cNvSpPr>
            <a:spLocks noGrp="1"/>
          </p:cNvSpPr>
          <p:nvPr>
            <p:ph type="sldNum" sz="quarter" idx="2"/>
          </p:nvPr>
        </p:nvSpPr>
        <p:spPr>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816176894"/>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7" name="Shape 37"/>
          <p:cNvSpPr>
            <a:spLocks noGrp="1"/>
          </p:cNvSpPr>
          <p:nvPr>
            <p:ph type="pic" sz="half" idx="13"/>
          </p:nvPr>
        </p:nvSpPr>
        <p:spPr>
          <a:xfrm>
            <a:off x="5063133" y="884039"/>
            <a:ext cx="3527227" cy="5072063"/>
          </a:xfrm>
          <a:prstGeom prst="rect">
            <a:avLst/>
          </a:prstGeom>
          <a:ln w="9525">
            <a:round/>
          </a:ln>
        </p:spPr>
        <p:txBody>
          <a:bodyPr lIns="64291" tIns="32145" rIns="64291" bIns="32145" anchor="t">
            <a:noAutofit/>
          </a:bodyPr>
          <a:lstStyle/>
          <a:p>
            <a:endParaRPr/>
          </a:p>
        </p:txBody>
      </p:sp>
      <p:sp>
        <p:nvSpPr>
          <p:cNvPr id="38" name="Shape 38"/>
          <p:cNvSpPr>
            <a:spLocks noGrp="1"/>
          </p:cNvSpPr>
          <p:nvPr>
            <p:ph type="title"/>
          </p:nvPr>
        </p:nvSpPr>
        <p:spPr>
          <a:xfrm>
            <a:off x="553641" y="973336"/>
            <a:ext cx="3964781" cy="2464594"/>
          </a:xfrm>
          <a:prstGeom prst="rect">
            <a:avLst/>
          </a:prstGeom>
        </p:spPr>
        <p:txBody>
          <a:bodyPr anchor="b"/>
          <a:lstStyle/>
          <a:p>
            <a:r>
              <a:t>Title Text</a:t>
            </a:r>
          </a:p>
        </p:txBody>
      </p:sp>
      <p:sp>
        <p:nvSpPr>
          <p:cNvPr id="39" name="Shape 39"/>
          <p:cNvSpPr>
            <a:spLocks noGrp="1"/>
          </p:cNvSpPr>
          <p:nvPr>
            <p:ph type="body" sz="quarter" idx="1"/>
          </p:nvPr>
        </p:nvSpPr>
        <p:spPr>
          <a:xfrm>
            <a:off x="553641" y="3429000"/>
            <a:ext cx="3964781" cy="2643188"/>
          </a:xfrm>
          <a:prstGeom prst="rect">
            <a:avLst/>
          </a:prstGeom>
        </p:spPr>
        <p:txBody>
          <a:bodyPr anchor="t"/>
          <a:lstStyle>
            <a:lvl1pPr marL="0" indent="0">
              <a:spcBef>
                <a:spcPts val="0"/>
              </a:spcBef>
              <a:buSzTx/>
              <a:buNone/>
              <a:defRPr sz="3000">
                <a:solidFill>
                  <a:srgbClr val="73BFFF"/>
                </a:solidFill>
              </a:defRPr>
            </a:lvl1pPr>
            <a:lvl2pPr marL="0" indent="160729">
              <a:spcBef>
                <a:spcPts val="0"/>
              </a:spcBef>
              <a:buSzTx/>
              <a:buNone/>
              <a:defRPr sz="3000">
                <a:solidFill>
                  <a:srgbClr val="73BFFF"/>
                </a:solidFill>
              </a:defRPr>
            </a:lvl2pPr>
            <a:lvl3pPr marL="0" indent="321457">
              <a:spcBef>
                <a:spcPts val="0"/>
              </a:spcBef>
              <a:buSzTx/>
              <a:buNone/>
              <a:defRPr sz="3000">
                <a:solidFill>
                  <a:srgbClr val="73BFFF"/>
                </a:solidFill>
              </a:defRPr>
            </a:lvl3pPr>
            <a:lvl4pPr marL="0" indent="482186">
              <a:spcBef>
                <a:spcPts val="0"/>
              </a:spcBef>
              <a:buSzTx/>
              <a:buNone/>
              <a:defRPr sz="3000">
                <a:solidFill>
                  <a:srgbClr val="73BFFF"/>
                </a:solidFill>
              </a:defRPr>
            </a:lvl4pPr>
            <a:lvl5pPr marL="0" indent="642915">
              <a:spcBef>
                <a:spcPts val="0"/>
              </a:spcBef>
              <a:buSzTx/>
              <a:buNone/>
              <a:defRPr sz="3000">
                <a:solidFill>
                  <a:srgbClr val="73BFFF"/>
                </a:solidFill>
              </a:defRPr>
            </a:lvl5pPr>
          </a:lstStyle>
          <a:p>
            <a:r>
              <a:t>Body Level One</a:t>
            </a:r>
          </a:p>
          <a:p>
            <a:pPr lvl="1"/>
            <a:r>
              <a:t>Body Level Two</a:t>
            </a:r>
          </a:p>
          <a:p>
            <a:pPr lvl="2"/>
            <a:r>
              <a:t>Body Level Three</a:t>
            </a:r>
          </a:p>
          <a:p>
            <a:pPr lvl="3"/>
            <a:r>
              <a:t>Body Level Four</a:t>
            </a:r>
          </a:p>
          <a:p>
            <a:pPr lvl="4"/>
            <a:r>
              <a:t>Body Level Five</a:t>
            </a:r>
          </a:p>
        </p:txBody>
      </p:sp>
      <p:sp>
        <p:nvSpPr>
          <p:cNvPr id="40" name="Shape 40"/>
          <p:cNvSpPr>
            <a:spLocks noGrp="1"/>
          </p:cNvSpPr>
          <p:nvPr>
            <p:ph type="sldNum" sz="quarter" idx="2"/>
          </p:nvPr>
        </p:nvSpPr>
        <p:spPr>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344969096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7F111714-70E6-114D-B4D2-5E0C575DE1A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666419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r>
              <a:t>Title Text</a:t>
            </a:r>
          </a:p>
        </p:txBody>
      </p:sp>
      <p:sp>
        <p:nvSpPr>
          <p:cNvPr id="48" name="Shape 48"/>
          <p:cNvSpPr>
            <a:spLocks noGrp="1"/>
          </p:cNvSpPr>
          <p:nvPr>
            <p:ph type="sldNum" sz="quarter" idx="2"/>
          </p:nvPr>
        </p:nvSpPr>
        <p:spPr>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1039590655"/>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5" name="Shape 55"/>
          <p:cNvSpPr>
            <a:spLocks noGrp="1"/>
          </p:cNvSpPr>
          <p:nvPr>
            <p:ph type="title"/>
          </p:nvPr>
        </p:nvSpPr>
        <p:spPr>
          <a:prstGeom prst="rect">
            <a:avLst/>
          </a:prstGeom>
        </p:spPr>
        <p:txBody>
          <a:bodyPr/>
          <a:lstStyle/>
          <a:p>
            <a:r>
              <a:t>Title Text</a:t>
            </a:r>
          </a:p>
        </p:txBody>
      </p:sp>
      <p:sp>
        <p:nvSpPr>
          <p:cNvPr id="56" name="Shape 56"/>
          <p:cNvSpPr>
            <a:spLocks noGrp="1"/>
          </p:cNvSpPr>
          <p:nvPr>
            <p:ph type="body" idx="1"/>
          </p:nvPr>
        </p:nvSpPr>
        <p:spPr>
          <a:xfrm>
            <a:off x="553641" y="1946672"/>
            <a:ext cx="8036719" cy="4018359"/>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57" name="Shape 57"/>
          <p:cNvSpPr>
            <a:spLocks noGrp="1"/>
          </p:cNvSpPr>
          <p:nvPr>
            <p:ph type="sldNum" sz="quarter" idx="2"/>
          </p:nvPr>
        </p:nvSpPr>
        <p:spPr>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4280115549"/>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4" name="Shape 64"/>
          <p:cNvSpPr>
            <a:spLocks noGrp="1"/>
          </p:cNvSpPr>
          <p:nvPr>
            <p:ph type="pic" sz="half" idx="13"/>
          </p:nvPr>
        </p:nvSpPr>
        <p:spPr>
          <a:xfrm>
            <a:off x="5072062" y="1937742"/>
            <a:ext cx="3527227" cy="4018359"/>
          </a:xfrm>
          <a:prstGeom prst="rect">
            <a:avLst/>
          </a:prstGeom>
          <a:ln w="9525">
            <a:round/>
          </a:ln>
        </p:spPr>
        <p:txBody>
          <a:bodyPr lIns="64291" tIns="32145" rIns="64291" bIns="32145" anchor="t">
            <a:noAutofit/>
          </a:bodyPr>
          <a:lstStyle/>
          <a:p>
            <a:endParaRPr/>
          </a:p>
        </p:txBody>
      </p:sp>
      <p:sp>
        <p:nvSpPr>
          <p:cNvPr id="65" name="Shape 65"/>
          <p:cNvSpPr>
            <a:spLocks noGrp="1"/>
          </p:cNvSpPr>
          <p:nvPr>
            <p:ph type="title"/>
          </p:nvPr>
        </p:nvSpPr>
        <p:spPr>
          <a:prstGeom prst="rect">
            <a:avLst/>
          </a:prstGeom>
        </p:spPr>
        <p:txBody>
          <a:bodyPr/>
          <a:lstStyle/>
          <a:p>
            <a:r>
              <a:t>Title Text</a:t>
            </a:r>
          </a:p>
        </p:txBody>
      </p:sp>
      <p:sp>
        <p:nvSpPr>
          <p:cNvPr id="66" name="Shape 66"/>
          <p:cNvSpPr>
            <a:spLocks noGrp="1"/>
          </p:cNvSpPr>
          <p:nvPr>
            <p:ph type="body" sz="half" idx="1"/>
          </p:nvPr>
        </p:nvSpPr>
        <p:spPr>
          <a:xfrm>
            <a:off x="553640" y="1946672"/>
            <a:ext cx="3812977" cy="4018359"/>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67" name="Shape 67"/>
          <p:cNvSpPr>
            <a:spLocks noGrp="1"/>
          </p:cNvSpPr>
          <p:nvPr>
            <p:ph type="sldNum" sz="quarter" idx="2"/>
          </p:nvPr>
        </p:nvSpPr>
        <p:spPr>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981348638"/>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4" name="Shape 74"/>
          <p:cNvSpPr>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75" name="Shape 75"/>
          <p:cNvSpPr>
            <a:spLocks noGrp="1"/>
          </p:cNvSpPr>
          <p:nvPr>
            <p:ph type="sldNum" sz="quarter" idx="2"/>
          </p:nvPr>
        </p:nvSpPr>
        <p:spPr>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1979774505"/>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2" name="Shape 82"/>
          <p:cNvSpPr>
            <a:spLocks noGrp="1"/>
          </p:cNvSpPr>
          <p:nvPr>
            <p:ph type="pic" sz="quarter" idx="13"/>
          </p:nvPr>
        </p:nvSpPr>
        <p:spPr>
          <a:xfrm>
            <a:off x="4822031" y="3589734"/>
            <a:ext cx="3741539" cy="2377536"/>
          </a:xfrm>
          <a:prstGeom prst="rect">
            <a:avLst/>
          </a:prstGeom>
          <a:ln w="9525">
            <a:round/>
          </a:ln>
        </p:spPr>
        <p:txBody>
          <a:bodyPr lIns="64291" tIns="32145" rIns="64291" bIns="32145" anchor="t">
            <a:noAutofit/>
          </a:bodyPr>
          <a:lstStyle/>
          <a:p>
            <a:endParaRPr/>
          </a:p>
        </p:txBody>
      </p:sp>
      <p:sp>
        <p:nvSpPr>
          <p:cNvPr id="83" name="Shape 83"/>
          <p:cNvSpPr>
            <a:spLocks noGrp="1"/>
          </p:cNvSpPr>
          <p:nvPr>
            <p:ph type="pic" sz="quarter" idx="14"/>
          </p:nvPr>
        </p:nvSpPr>
        <p:spPr>
          <a:xfrm>
            <a:off x="4822031" y="892969"/>
            <a:ext cx="3738018" cy="2375297"/>
          </a:xfrm>
          <a:prstGeom prst="rect">
            <a:avLst/>
          </a:prstGeom>
          <a:ln w="9525">
            <a:round/>
          </a:ln>
        </p:spPr>
        <p:txBody>
          <a:bodyPr lIns="64291" tIns="32145" rIns="64291" bIns="32145" anchor="t">
            <a:noAutofit/>
          </a:bodyPr>
          <a:lstStyle/>
          <a:p>
            <a:endParaRPr/>
          </a:p>
        </p:txBody>
      </p:sp>
      <p:sp>
        <p:nvSpPr>
          <p:cNvPr id="84" name="Shape 84"/>
          <p:cNvSpPr>
            <a:spLocks noGrp="1"/>
          </p:cNvSpPr>
          <p:nvPr>
            <p:ph type="pic" sz="half" idx="15"/>
          </p:nvPr>
        </p:nvSpPr>
        <p:spPr>
          <a:xfrm>
            <a:off x="803672" y="875109"/>
            <a:ext cx="3670102" cy="5072063"/>
          </a:xfrm>
          <a:prstGeom prst="rect">
            <a:avLst/>
          </a:prstGeom>
          <a:ln w="9525">
            <a:round/>
          </a:ln>
        </p:spPr>
        <p:txBody>
          <a:bodyPr lIns="64291" tIns="32145" rIns="64291" bIns="32145" anchor="t">
            <a:noAutofit/>
          </a:bodyPr>
          <a:lstStyle/>
          <a:p>
            <a:endParaRPr/>
          </a:p>
        </p:txBody>
      </p:sp>
      <p:sp>
        <p:nvSpPr>
          <p:cNvPr id="85" name="Shape 85"/>
          <p:cNvSpPr>
            <a:spLocks noGrp="1"/>
          </p:cNvSpPr>
          <p:nvPr>
            <p:ph type="sldNum" sz="quarter" idx="2"/>
          </p:nvPr>
        </p:nvSpPr>
        <p:spPr>
          <a:xfrm>
            <a:off x="8827743" y="6545461"/>
            <a:ext cx="205244" cy="226020"/>
          </a:xfrm>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1183581892"/>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2" name="Shape 92"/>
          <p:cNvSpPr>
            <a:spLocks noGrp="1"/>
          </p:cNvSpPr>
          <p:nvPr>
            <p:ph type="body" sz="quarter" idx="13"/>
          </p:nvPr>
        </p:nvSpPr>
        <p:spPr>
          <a:xfrm>
            <a:off x="892969" y="4473773"/>
            <a:ext cx="7358063" cy="333742"/>
          </a:xfrm>
          <a:prstGeom prst="rect">
            <a:avLst/>
          </a:prstGeom>
        </p:spPr>
        <p:txBody>
          <a:bodyPr anchor="t">
            <a:spAutoFit/>
          </a:bodyPr>
          <a:lstStyle>
            <a:lvl1pPr marL="0" indent="0" algn="ctr">
              <a:spcBef>
                <a:spcPts val="0"/>
              </a:spcBef>
              <a:buSzTx/>
              <a:buNone/>
              <a:defRPr sz="1700" i="1">
                <a:solidFill>
                  <a:srgbClr val="73BFFF"/>
                </a:solidFill>
                <a:effectLst>
                  <a:outerShdw blurRad="38100" dist="36285" dir="2700000" rotWithShape="0">
                    <a:srgbClr val="000000">
                      <a:alpha val="48000"/>
                    </a:srgbClr>
                  </a:outerShdw>
                </a:effectLst>
                <a:latin typeface="Helvetica Neue"/>
                <a:ea typeface="Helvetica Neue"/>
                <a:cs typeface="Helvetica Neue"/>
                <a:sym typeface="Helvetica Neue"/>
              </a:defRPr>
            </a:lvl1pPr>
          </a:lstStyle>
          <a:p>
            <a:r>
              <a:t>–Johnny Appleseed</a:t>
            </a:r>
          </a:p>
        </p:txBody>
      </p:sp>
      <p:sp>
        <p:nvSpPr>
          <p:cNvPr id="93" name="Shape 93"/>
          <p:cNvSpPr>
            <a:spLocks noGrp="1"/>
          </p:cNvSpPr>
          <p:nvPr>
            <p:ph type="body" sz="quarter" idx="14"/>
          </p:nvPr>
        </p:nvSpPr>
        <p:spPr>
          <a:xfrm>
            <a:off x="892969" y="3000375"/>
            <a:ext cx="7358063" cy="455414"/>
          </a:xfrm>
          <a:prstGeom prst="rect">
            <a:avLst/>
          </a:prstGeom>
        </p:spPr>
        <p:txBody>
          <a:bodyPr>
            <a:spAutoFit/>
          </a:bodyPr>
          <a:lstStyle>
            <a:lvl1pPr marL="0" indent="0" algn="ctr">
              <a:spcBef>
                <a:spcPts val="0"/>
              </a:spcBef>
              <a:buSzTx/>
              <a:buNone/>
              <a:defRPr>
                <a:effectLst>
                  <a:outerShdw blurRad="38100" dist="54428" dir="2700000" rotWithShape="0">
                    <a:srgbClr val="000000">
                      <a:alpha val="48000"/>
                    </a:srgbClr>
                  </a:outerShdw>
                </a:effectLst>
              </a:defRPr>
            </a:lvl1pPr>
          </a:lstStyle>
          <a:p>
            <a:r>
              <a:t>“Type a quote here.” </a:t>
            </a:r>
          </a:p>
        </p:txBody>
      </p:sp>
      <p:sp>
        <p:nvSpPr>
          <p:cNvPr id="94" name="Shape 94"/>
          <p:cNvSpPr>
            <a:spLocks noGrp="1"/>
          </p:cNvSpPr>
          <p:nvPr>
            <p:ph type="sldNum" sz="quarter" idx="2"/>
          </p:nvPr>
        </p:nvSpPr>
        <p:spPr>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1185742732"/>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1" name="Shape 101"/>
          <p:cNvSpPr>
            <a:spLocks noGrp="1"/>
          </p:cNvSpPr>
          <p:nvPr>
            <p:ph type="pic" idx="13"/>
          </p:nvPr>
        </p:nvSpPr>
        <p:spPr>
          <a:xfrm>
            <a:off x="0" y="0"/>
            <a:ext cx="9144000" cy="6858000"/>
          </a:xfrm>
          <a:prstGeom prst="rect">
            <a:avLst/>
          </a:prstGeom>
        </p:spPr>
        <p:txBody>
          <a:bodyPr lIns="64291" tIns="32145" rIns="64291" bIns="32145" anchor="t">
            <a:noAutofit/>
          </a:bodyPr>
          <a:lstStyle/>
          <a:p>
            <a:endParaRPr/>
          </a:p>
        </p:txBody>
      </p:sp>
      <p:sp>
        <p:nvSpPr>
          <p:cNvPr id="102" name="Shape 102"/>
          <p:cNvSpPr>
            <a:spLocks noGrp="1"/>
          </p:cNvSpPr>
          <p:nvPr>
            <p:ph type="sldNum" sz="quarter" idx="2"/>
          </p:nvPr>
        </p:nvSpPr>
        <p:spPr>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374258252"/>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09" name="Shape 109"/>
          <p:cNvSpPr>
            <a:spLocks noGrp="1"/>
          </p:cNvSpPr>
          <p:nvPr>
            <p:ph type="sldNum" sz="quarter" idx="2"/>
          </p:nvPr>
        </p:nvSpPr>
        <p:spPr>
          <a:prstGeom prst="rect">
            <a:avLst/>
          </a:prstGeom>
        </p:spPr>
        <p:txBody>
          <a:bodyPr/>
          <a:lstStyle/>
          <a:p>
            <a:pPr>
              <a:defRPr>
                <a:effectLst/>
              </a:defRPr>
            </a:pPr>
            <a:fld id="{86CB4B4D-7CA3-9044-876B-883B54F8677D}" type="slidenum">
              <a:rPr>
                <a:effectLst/>
              </a:rPr>
              <a:pPr>
                <a:defRPr>
                  <a:effectLst/>
                </a:defRPr>
              </a:pPr>
              <a:t>‹#›</a:t>
            </a:fld>
            <a:endParaRPr>
              <a:effectLst/>
            </a:endParaRPr>
          </a:p>
        </p:txBody>
      </p:sp>
    </p:spTree>
    <p:extLst>
      <p:ext uri="{BB962C8B-B14F-4D97-AF65-F5344CB8AC3E}">
        <p14:creationId xmlns:p14="http://schemas.microsoft.com/office/powerpoint/2010/main" val="413325346"/>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DD723DD4-A35C-4848-8E29-92BEED71F0F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90257906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339BA7-A884-DB4D-8F31-D932F10FEE57}" type="slidenum">
              <a:rPr lang="en-US" smtClean="0"/>
              <a:pPr/>
              <a:t>‹#›</a:t>
            </a:fld>
            <a:endParaRPr lang="en-US"/>
          </a:p>
        </p:txBody>
      </p:sp>
    </p:spTree>
    <p:extLst>
      <p:ext uri="{BB962C8B-B14F-4D97-AF65-F5344CB8AC3E}">
        <p14:creationId xmlns:p14="http://schemas.microsoft.com/office/powerpoint/2010/main" val="3560299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09D3FA9A-C501-5846-8ACB-BD76CCDA764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482940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DD723DD4-A35C-4848-8E29-92BEED71F0F2}"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28224109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08D0405F-62B3-8E49-BC4D-D0B4BB3887B8}"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949630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solidFill>
                <a:srgbClr val="FFFFFF"/>
              </a:solidFill>
            </a:endParaRPr>
          </a:p>
        </p:txBody>
      </p:sp>
      <p:sp>
        <p:nvSpPr>
          <p:cNvPr id="6" name="Footer Placeholder 5"/>
          <p:cNvSpPr>
            <a:spLocks noGrp="1"/>
          </p:cNvSpPr>
          <p:nvPr>
            <p:ph type="ftr" sz="quarter" idx="11"/>
          </p:nvPr>
        </p:nvSpPr>
        <p:spPr/>
        <p:txBody>
          <a:bodyPr/>
          <a:lstStyle/>
          <a:p>
            <a:endParaRPr lang="en-US">
              <a:solidFill>
                <a:srgbClr val="FFFFFF"/>
              </a:solidFill>
            </a:endParaRPr>
          </a:p>
        </p:txBody>
      </p:sp>
      <p:sp>
        <p:nvSpPr>
          <p:cNvPr id="7" name="Slide Number Placeholder 6"/>
          <p:cNvSpPr>
            <a:spLocks noGrp="1"/>
          </p:cNvSpPr>
          <p:nvPr>
            <p:ph type="sldNum" sz="quarter" idx="12"/>
          </p:nvPr>
        </p:nvSpPr>
        <p:spPr/>
        <p:txBody>
          <a:bodyPr/>
          <a:lstStyle/>
          <a:p>
            <a:fld id="{C3336C6A-457A-FB42-AD57-3AFFC06E41F4}"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0384052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solidFill>
                <a:srgbClr val="FFFFFF"/>
              </a:solidFill>
            </a:endParaRPr>
          </a:p>
        </p:txBody>
      </p:sp>
      <p:sp>
        <p:nvSpPr>
          <p:cNvPr id="8" name="Footer Placeholder 7"/>
          <p:cNvSpPr>
            <a:spLocks noGrp="1"/>
          </p:cNvSpPr>
          <p:nvPr>
            <p:ph type="ftr" sz="quarter" idx="11"/>
          </p:nvPr>
        </p:nvSpPr>
        <p:spPr/>
        <p:txBody>
          <a:bodyPr/>
          <a:lstStyle/>
          <a:p>
            <a:endParaRPr lang="en-US">
              <a:solidFill>
                <a:srgbClr val="FFFFFF"/>
              </a:solidFill>
            </a:endParaRPr>
          </a:p>
        </p:txBody>
      </p:sp>
      <p:sp>
        <p:nvSpPr>
          <p:cNvPr id="9" name="Slide Number Placeholder 8"/>
          <p:cNvSpPr>
            <a:spLocks noGrp="1"/>
          </p:cNvSpPr>
          <p:nvPr>
            <p:ph type="sldNum" sz="quarter" idx="12"/>
          </p:nvPr>
        </p:nvSpPr>
        <p:spPr/>
        <p:txBody>
          <a:bodyPr/>
          <a:lstStyle/>
          <a:p>
            <a:fld id="{4830DEBA-5236-534E-A61E-EA613EF02DB8}"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0688997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solidFill>
                <a:srgbClr val="FFFFFF"/>
              </a:solidFill>
            </a:endParaRPr>
          </a:p>
        </p:txBody>
      </p:sp>
      <p:sp>
        <p:nvSpPr>
          <p:cNvPr id="4" name="Footer Placeholder 3"/>
          <p:cNvSpPr>
            <a:spLocks noGrp="1"/>
          </p:cNvSpPr>
          <p:nvPr>
            <p:ph type="ftr" sz="quarter" idx="11"/>
          </p:nvPr>
        </p:nvSpPr>
        <p:spPr/>
        <p:txBody>
          <a:bodyPr/>
          <a:lstStyle/>
          <a:p>
            <a:endParaRPr lang="en-US">
              <a:solidFill>
                <a:srgbClr val="FFFFFF"/>
              </a:solidFill>
            </a:endParaRPr>
          </a:p>
        </p:txBody>
      </p:sp>
      <p:sp>
        <p:nvSpPr>
          <p:cNvPr id="5" name="Slide Number Placeholder 4"/>
          <p:cNvSpPr>
            <a:spLocks noGrp="1"/>
          </p:cNvSpPr>
          <p:nvPr>
            <p:ph type="sldNum" sz="quarter" idx="12"/>
          </p:nvPr>
        </p:nvSpPr>
        <p:spPr/>
        <p:txBody>
          <a:bodyPr/>
          <a:lstStyle/>
          <a:p>
            <a:fld id="{ECAF28BF-FEC8-DF40-9A6E-28B2C43FB6EE}"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1466560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srgbClr val="FFFFFF"/>
              </a:solidFill>
            </a:endParaRPr>
          </a:p>
        </p:txBody>
      </p:sp>
      <p:sp>
        <p:nvSpPr>
          <p:cNvPr id="3" name="Footer Placeholder 2"/>
          <p:cNvSpPr>
            <a:spLocks noGrp="1"/>
          </p:cNvSpPr>
          <p:nvPr>
            <p:ph type="ftr" sz="quarter" idx="11"/>
          </p:nvPr>
        </p:nvSpPr>
        <p:spPr/>
        <p:txBody>
          <a:bodyPr/>
          <a:lstStyle/>
          <a:p>
            <a:endParaRPr lang="en-US">
              <a:solidFill>
                <a:srgbClr val="FFFFFF"/>
              </a:solidFill>
            </a:endParaRPr>
          </a:p>
        </p:txBody>
      </p:sp>
      <p:sp>
        <p:nvSpPr>
          <p:cNvPr id="4" name="Slide Number Placeholder 3"/>
          <p:cNvSpPr>
            <a:spLocks noGrp="1"/>
          </p:cNvSpPr>
          <p:nvPr>
            <p:ph type="sldNum" sz="quarter" idx="12"/>
          </p:nvPr>
        </p:nvSpPr>
        <p:spPr/>
        <p:txBody>
          <a:bodyPr/>
          <a:lstStyle/>
          <a:p>
            <a:fld id="{1F72E5D0-7A3B-1845-8053-3AB15119BD3F}"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6882975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srgbClr val="FFFFFF"/>
              </a:solidFill>
            </a:endParaRPr>
          </a:p>
        </p:txBody>
      </p:sp>
      <p:sp>
        <p:nvSpPr>
          <p:cNvPr id="6" name="Footer Placeholder 5"/>
          <p:cNvSpPr>
            <a:spLocks noGrp="1"/>
          </p:cNvSpPr>
          <p:nvPr>
            <p:ph type="ftr" sz="quarter" idx="11"/>
          </p:nvPr>
        </p:nvSpPr>
        <p:spPr/>
        <p:txBody>
          <a:bodyPr/>
          <a:lstStyle/>
          <a:p>
            <a:endParaRPr lang="en-US">
              <a:solidFill>
                <a:srgbClr val="FFFFFF"/>
              </a:solidFill>
            </a:endParaRPr>
          </a:p>
        </p:txBody>
      </p:sp>
      <p:sp>
        <p:nvSpPr>
          <p:cNvPr id="7" name="Slide Number Placeholder 6"/>
          <p:cNvSpPr>
            <a:spLocks noGrp="1"/>
          </p:cNvSpPr>
          <p:nvPr>
            <p:ph type="sldNum" sz="quarter" idx="12"/>
          </p:nvPr>
        </p:nvSpPr>
        <p:spPr/>
        <p:txBody>
          <a:bodyPr/>
          <a:lstStyle/>
          <a:p>
            <a:fld id="{8D6C103F-DCF1-FA40-BAAB-9BCECFC74F83}"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5337669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srgbClr val="FFFFFF"/>
              </a:solidFill>
            </a:endParaRPr>
          </a:p>
        </p:txBody>
      </p:sp>
      <p:sp>
        <p:nvSpPr>
          <p:cNvPr id="6" name="Footer Placeholder 5"/>
          <p:cNvSpPr>
            <a:spLocks noGrp="1"/>
          </p:cNvSpPr>
          <p:nvPr>
            <p:ph type="ftr" sz="quarter" idx="11"/>
          </p:nvPr>
        </p:nvSpPr>
        <p:spPr/>
        <p:txBody>
          <a:bodyPr/>
          <a:lstStyle/>
          <a:p>
            <a:endParaRPr lang="en-US">
              <a:solidFill>
                <a:srgbClr val="FFFFFF"/>
              </a:solidFill>
            </a:endParaRPr>
          </a:p>
        </p:txBody>
      </p:sp>
      <p:sp>
        <p:nvSpPr>
          <p:cNvPr id="7" name="Slide Number Placeholder 6"/>
          <p:cNvSpPr>
            <a:spLocks noGrp="1"/>
          </p:cNvSpPr>
          <p:nvPr>
            <p:ph type="sldNum" sz="quarter" idx="12"/>
          </p:nvPr>
        </p:nvSpPr>
        <p:spPr/>
        <p:txBody>
          <a:bodyPr/>
          <a:lstStyle/>
          <a:p>
            <a:fld id="{18F5E331-9CDA-C54E-9F41-3FA8B32B2E91}"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4918660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FDCE6AD5-2B3E-D442-8E32-BF22F3AF9112}"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02877276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6C03DA2D-A9CE-9E44-821B-5F82D64F74ED}"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656579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DBD2219A-7FC8-FD4D-8284-02A0590A63C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377219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Outline/Open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3702542"/>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914400" fontAlgn="base">
              <a:spcBef>
                <a:spcPct val="0"/>
              </a:spcBef>
              <a:spcAft>
                <a:spcPct val="0"/>
              </a:spcAft>
            </a:pPr>
            <a:endParaRPr lang="en-US">
              <a:solidFill>
                <a:prstClr val="black"/>
              </a:solidFill>
              <a:latin typeface="Arial" charset="0"/>
              <a:ea typeface="ＭＳ Ｐゴシック" pitchFamily="34" charset="-128"/>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914400" fontAlgn="base">
              <a:spcBef>
                <a:spcPct val="0"/>
              </a:spcBef>
              <a:spcAft>
                <a:spcPct val="0"/>
              </a:spcAft>
            </a:pPr>
            <a:endParaRPr lang="en-US">
              <a:solidFill>
                <a:prstClr val="black"/>
              </a:solidFill>
              <a:latin typeface="Arial" charset="0"/>
              <a:ea typeface="ＭＳ Ｐゴシック" pitchFamily="34" charset="-128"/>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pPr defTabSz="914400" fontAlgn="base">
              <a:spcBef>
                <a:spcPct val="0"/>
              </a:spcBef>
              <a:spcAft>
                <a:spcPct val="0"/>
              </a:spcAft>
            </a:pPr>
            <a:fld id="{B6F15528-21DE-4FAA-801E-634DDDAF4B2B}" type="slidenum">
              <a:rPr lang="en-US" smtClean="0">
                <a:solidFill>
                  <a:prstClr val="black"/>
                </a:solidFill>
                <a:latin typeface="Arial" charset="0"/>
                <a:ea typeface="ＭＳ Ｐゴシック" pitchFamily="34" charset="-128"/>
              </a:rPr>
              <a:pPr defTabSz="914400" fontAlgn="base">
                <a:spcBef>
                  <a:spcPct val="0"/>
                </a:spcBef>
                <a:spcAft>
                  <a:spcPct val="0"/>
                </a:spcAft>
              </a:pPr>
              <a:t>‹#›</a:t>
            </a:fld>
            <a:endParaRPr lang="en-US">
              <a:solidFill>
                <a:prstClr val="black"/>
              </a:solidFill>
              <a:latin typeface="Arial" charset="0"/>
              <a:ea typeface="ＭＳ Ｐゴシック" pitchFamily="34" charset="-128"/>
            </a:endParaRPr>
          </a:p>
        </p:txBody>
      </p:sp>
    </p:spTree>
    <p:extLst>
      <p:ext uri="{BB962C8B-B14F-4D97-AF65-F5344CB8AC3E}">
        <p14:creationId xmlns:p14="http://schemas.microsoft.com/office/powerpoint/2010/main" val="330006273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CEFDE4-545F-43C8-B9C9-7B340000EE75}" type="datetimeFigureOut">
              <a:rPr lang="en-US" smtClean="0">
                <a:solidFill>
                  <a:prstClr val="black">
                    <a:tint val="75000"/>
                  </a:prstClr>
                </a:solidFill>
                <a:latin typeface="Calibri"/>
              </a:rPr>
              <a:pPr/>
              <a:t>05/03/2017</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00A766B-AD93-4CEE-86D3-18E634E5266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0569408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CEFDE4-545F-43C8-B9C9-7B340000EE75}" type="datetimeFigureOut">
              <a:rPr lang="en-US" smtClean="0">
                <a:solidFill>
                  <a:prstClr val="black">
                    <a:tint val="75000"/>
                  </a:prstClr>
                </a:solidFill>
                <a:latin typeface="Calibri"/>
              </a:rPr>
              <a:pPr/>
              <a:t>05/03/2017</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00A766B-AD93-4CEE-86D3-18E634E5266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7173763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CEFDE4-545F-43C8-B9C9-7B340000EE75}" type="datetimeFigureOut">
              <a:rPr lang="en-US" smtClean="0">
                <a:solidFill>
                  <a:prstClr val="black">
                    <a:tint val="75000"/>
                  </a:prstClr>
                </a:solidFill>
                <a:latin typeface="Calibri"/>
              </a:rPr>
              <a:pPr/>
              <a:t>05/03/2017</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00A766B-AD93-4CEE-86D3-18E634E5266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075713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CEFDE4-545F-43C8-B9C9-7B340000EE75}" type="datetimeFigureOut">
              <a:rPr lang="en-US" smtClean="0">
                <a:solidFill>
                  <a:prstClr val="black">
                    <a:tint val="75000"/>
                  </a:prstClr>
                </a:solidFill>
                <a:latin typeface="Calibri"/>
              </a:rPr>
              <a:pPr/>
              <a:t>05/03/2017</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00A766B-AD93-4CEE-86D3-18E634E5266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3398510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CEFDE4-545F-43C8-B9C9-7B340000EE75}" type="datetimeFigureOut">
              <a:rPr lang="en-US" smtClean="0">
                <a:solidFill>
                  <a:prstClr val="black">
                    <a:tint val="75000"/>
                  </a:prstClr>
                </a:solidFill>
                <a:latin typeface="Calibri"/>
              </a:rPr>
              <a:pPr/>
              <a:t>05/03/2017</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00A766B-AD93-4CEE-86D3-18E634E5266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4544062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CEFDE4-545F-43C8-B9C9-7B340000EE75}" type="datetimeFigureOut">
              <a:rPr lang="en-US" smtClean="0">
                <a:solidFill>
                  <a:prstClr val="black">
                    <a:tint val="75000"/>
                  </a:prstClr>
                </a:solidFill>
                <a:latin typeface="Calibri"/>
              </a:rPr>
              <a:pPr/>
              <a:t>05/03/2017</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00A766B-AD93-4CEE-86D3-18E634E5266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5164594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CEFDE4-545F-43C8-B9C9-7B340000EE75}" type="datetimeFigureOut">
              <a:rPr lang="en-US" smtClean="0">
                <a:solidFill>
                  <a:prstClr val="black">
                    <a:tint val="75000"/>
                  </a:prstClr>
                </a:solidFill>
                <a:latin typeface="Calibri"/>
              </a:rPr>
              <a:pPr/>
              <a:t>05/03/2017</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00A766B-AD93-4CEE-86D3-18E634E5266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600965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CEFDE4-545F-43C8-B9C9-7B340000EE75}" type="datetimeFigureOut">
              <a:rPr lang="en-US" smtClean="0">
                <a:solidFill>
                  <a:prstClr val="black">
                    <a:tint val="75000"/>
                  </a:prstClr>
                </a:solidFill>
                <a:latin typeface="Calibri"/>
              </a:rPr>
              <a:pPr/>
              <a:t>05/03/2017</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00A766B-AD93-4CEE-86D3-18E634E5266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33096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C90C4A82-877B-A44B-B49C-32063076BCA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0956838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CEFDE4-545F-43C8-B9C9-7B340000EE75}" type="datetimeFigureOut">
              <a:rPr lang="en-US" smtClean="0">
                <a:solidFill>
                  <a:prstClr val="black">
                    <a:tint val="75000"/>
                  </a:prstClr>
                </a:solidFill>
                <a:latin typeface="Calibri"/>
              </a:rPr>
              <a:pPr/>
              <a:t>05/03/2017</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00A766B-AD93-4CEE-86D3-18E634E5266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2289158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CEFDE4-545F-43C8-B9C9-7B340000EE75}" type="datetimeFigureOut">
              <a:rPr lang="en-US" smtClean="0">
                <a:solidFill>
                  <a:prstClr val="black">
                    <a:tint val="75000"/>
                  </a:prstClr>
                </a:solidFill>
                <a:latin typeface="Calibri"/>
              </a:rPr>
              <a:pPr/>
              <a:t>05/03/2017</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00A766B-AD93-4CEE-86D3-18E634E5266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4695126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CEFDE4-545F-43C8-B9C9-7B340000EE75}" type="datetimeFigureOut">
              <a:rPr lang="en-US" smtClean="0">
                <a:solidFill>
                  <a:prstClr val="black">
                    <a:tint val="75000"/>
                  </a:prstClr>
                </a:solidFill>
                <a:latin typeface="Calibri"/>
              </a:rPr>
              <a:pPr/>
              <a:t>05/03/2017</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00A766B-AD93-4CEE-86D3-18E634E5266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87346442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descr="QGEP_cover_fnl.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3028"/>
            <a:ext cx="9158131" cy="6912039"/>
          </a:xfrm>
          <a:prstGeom prst="rect">
            <a:avLst/>
          </a:prstGeom>
        </p:spPr>
      </p:pic>
      <p:sp>
        <p:nvSpPr>
          <p:cNvPr id="4099" name="Rectangle 3"/>
          <p:cNvSpPr>
            <a:spLocks noGrp="1" noChangeArrowheads="1"/>
          </p:cNvSpPr>
          <p:nvPr>
            <p:ph type="ctrTitle"/>
          </p:nvPr>
        </p:nvSpPr>
        <p:spPr>
          <a:xfrm>
            <a:off x="461681" y="605923"/>
            <a:ext cx="8360223" cy="1470908"/>
          </a:xfrm>
        </p:spPr>
        <p:txBody>
          <a:bodyPr/>
          <a:lstStyle>
            <a:lvl1pPr>
              <a:lnSpc>
                <a:spcPts val="3243"/>
              </a:lnSpc>
              <a:defRPr sz="2700">
                <a:solidFill>
                  <a:schemeClr val="bg1"/>
                </a:solidFill>
              </a:defRPr>
            </a:lvl1pPr>
          </a:lstStyle>
          <a:p>
            <a:pPr lvl="0"/>
            <a:r>
              <a:rPr lang="en-US" noProof="0" smtClean="0"/>
              <a:t>Click to edit Master title style</a:t>
            </a:r>
            <a:endParaRPr lang="en-GB" noProof="0" dirty="0" smtClean="0"/>
          </a:p>
        </p:txBody>
      </p:sp>
      <p:sp>
        <p:nvSpPr>
          <p:cNvPr id="4100" name="Rectangle 4"/>
          <p:cNvSpPr>
            <a:spLocks noGrp="1" noChangeArrowheads="1"/>
          </p:cNvSpPr>
          <p:nvPr>
            <p:ph type="subTitle" idx="1"/>
          </p:nvPr>
        </p:nvSpPr>
        <p:spPr>
          <a:xfrm>
            <a:off x="457200" y="2209800"/>
            <a:ext cx="4479664" cy="230832"/>
          </a:xfrm>
        </p:spPr>
        <p:txBody>
          <a:bodyPr/>
          <a:lstStyle>
            <a:lvl1pPr>
              <a:lnSpc>
                <a:spcPts val="1841"/>
              </a:lnSpc>
              <a:spcAft>
                <a:spcPct val="0"/>
              </a:spcAft>
              <a:defRPr sz="1600" b="0" i="1" baseline="0">
                <a:solidFill>
                  <a:schemeClr val="accent1"/>
                </a:solidFill>
              </a:defRPr>
            </a:lvl1pPr>
          </a:lstStyle>
          <a:p>
            <a:pPr lvl="0"/>
            <a:endParaRPr lang="en-GB" noProof="0" dirty="0" smtClean="0"/>
          </a:p>
        </p:txBody>
      </p:sp>
      <p:sp>
        <p:nvSpPr>
          <p:cNvPr id="2" name="TextBox 1"/>
          <p:cNvSpPr txBox="1"/>
          <p:nvPr userDrawn="1"/>
        </p:nvSpPr>
        <p:spPr>
          <a:xfrm>
            <a:off x="244765" y="6516377"/>
            <a:ext cx="2994474" cy="338554"/>
          </a:xfrm>
          <a:prstGeom prst="rect">
            <a:avLst/>
          </a:prstGeom>
          <a:noFill/>
        </p:spPr>
        <p:txBody>
          <a:bodyPr wrap="none" rtlCol="0">
            <a:spAutoFit/>
          </a:bodyPr>
          <a:lstStyle/>
          <a:p>
            <a:pPr defTabSz="914400"/>
            <a:r>
              <a:rPr lang="en-US" sz="1600" i="1" dirty="0">
                <a:solidFill>
                  <a:srgbClr val="6E273D"/>
                </a:solidFill>
              </a:rPr>
              <a:t>A. Girdner/23-24 September 2014</a:t>
            </a:r>
            <a:endParaRPr lang="en-GB" sz="1600" dirty="0">
              <a:solidFill>
                <a:srgbClr val="6E273D"/>
              </a:solidFill>
            </a:endParaRPr>
          </a:p>
        </p:txBody>
      </p:sp>
    </p:spTree>
    <p:extLst>
      <p:ext uri="{BB962C8B-B14F-4D97-AF65-F5344CB8AC3E}">
        <p14:creationId xmlns:p14="http://schemas.microsoft.com/office/powerpoint/2010/main" val="128635542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lvl1pPr>
              <a:defRPr>
                <a:solidFill>
                  <a:schemeClr val="tx1">
                    <a:lumMod val="50000"/>
                  </a:schemeClr>
                </a:solidFill>
              </a:defRPr>
            </a:lvl1pPr>
          </a:lstStyle>
          <a:p>
            <a:fld id="{BC103501-29D1-42AE-8940-FA8303CA1CDF}" type="slidenum">
              <a:rPr lang="en-US" smtClean="0">
                <a:solidFill>
                  <a:srgbClr val="6F6F6F">
                    <a:lumMod val="50000"/>
                  </a:srgbClr>
                </a:solidFill>
              </a:rPr>
              <a:pPr/>
              <a:t>‹#›</a:t>
            </a:fld>
            <a:endParaRPr lang="en-US" dirty="0">
              <a:solidFill>
                <a:srgbClr val="6F6F6F">
                  <a:lumMod val="50000"/>
                </a:srgbClr>
              </a:solidFill>
            </a:endParaRPr>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TextBox 7"/>
          <p:cNvSpPr txBox="1"/>
          <p:nvPr userDrawn="1"/>
        </p:nvSpPr>
        <p:spPr>
          <a:xfrm>
            <a:off x="7924800" y="29289"/>
            <a:ext cx="1075936" cy="246221"/>
          </a:xfrm>
          <a:prstGeom prst="rect">
            <a:avLst/>
          </a:prstGeom>
          <a:noFill/>
        </p:spPr>
        <p:txBody>
          <a:bodyPr wrap="none" rtlCol="0">
            <a:spAutoFit/>
          </a:bodyPr>
          <a:lstStyle/>
          <a:p>
            <a:pPr defTabSz="914400"/>
            <a:r>
              <a:rPr lang="en-US" sz="1000" i="1" dirty="0" smtClean="0">
                <a:solidFill>
                  <a:srgbClr val="6F6F6F">
                    <a:lumMod val="50000"/>
                  </a:srgbClr>
                </a:solidFill>
              </a:rPr>
              <a:t>Internal Use Only</a:t>
            </a:r>
            <a:endParaRPr lang="en-US" sz="1000" i="1" dirty="0">
              <a:solidFill>
                <a:srgbClr val="6F6F6F">
                  <a:lumMod val="50000"/>
                </a:srgbClr>
              </a:solidFill>
            </a:endParaRPr>
          </a:p>
        </p:txBody>
      </p:sp>
    </p:spTree>
    <p:extLst>
      <p:ext uri="{BB962C8B-B14F-4D97-AF65-F5344CB8AC3E}">
        <p14:creationId xmlns:p14="http://schemas.microsoft.com/office/powerpoint/2010/main" val="3746196100"/>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pPr defTabSz="914400"/>
            <a:fld id="{138FD212-5DF1-490A-9342-208697635FA2}" type="datetime1">
              <a:rPr lang="en-US" smtClean="0">
                <a:solidFill>
                  <a:srgbClr val="6F6F6F"/>
                </a:solidFill>
              </a:rPr>
              <a:pPr defTabSz="914400"/>
              <a:t>05/03/2017</a:t>
            </a:fld>
            <a:endParaRPr lang="en-US">
              <a:solidFill>
                <a:srgbClr val="6F6F6F"/>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pPr defTabSz="914400"/>
            <a:endParaRPr lang="en-US">
              <a:solidFill>
                <a:srgbClr val="6F6F6F"/>
              </a:solidFill>
            </a:endParaRPr>
          </a:p>
        </p:txBody>
      </p:sp>
      <p:sp>
        <p:nvSpPr>
          <p:cNvPr id="5" name="Slide Number Placeholder 4"/>
          <p:cNvSpPr>
            <a:spLocks noGrp="1"/>
          </p:cNvSpPr>
          <p:nvPr>
            <p:ph type="sldNum" sz="quarter" idx="12"/>
          </p:nvPr>
        </p:nvSpPr>
        <p:spPr/>
        <p:txBody>
          <a:bodyPr/>
          <a:lstStyle/>
          <a:p>
            <a:fld id="{BC6DBFF1-5739-4D19-B285-5C6768C886BB}" type="slidenum">
              <a:rPr lang="en-US" smtClean="0">
                <a:solidFill>
                  <a:srgbClr val="6F6F6F">
                    <a:lumMod val="50000"/>
                  </a:srgbClr>
                </a:solidFill>
              </a:rPr>
              <a:pPr/>
              <a:t>‹#›</a:t>
            </a:fld>
            <a:endParaRPr lang="en-US">
              <a:solidFill>
                <a:srgbClr val="6F6F6F">
                  <a:lumMod val="50000"/>
                </a:srgbClr>
              </a:solidFill>
            </a:endParaRPr>
          </a:p>
        </p:txBody>
      </p:sp>
    </p:spTree>
    <p:extLst>
      <p:ext uri="{BB962C8B-B14F-4D97-AF65-F5344CB8AC3E}">
        <p14:creationId xmlns:p14="http://schemas.microsoft.com/office/powerpoint/2010/main" val="2942454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slideLayout" Target="../slideLayouts/slideLayout94.xml"/><Relationship Id="rId1" Type="http://schemas.openxmlformats.org/officeDocument/2006/relationships/slideLayout" Target="../slideLayouts/slideLayout93.xml"/><Relationship Id="rId5" Type="http://schemas.openxmlformats.org/officeDocument/2006/relationships/image" Target="../media/image13.png"/><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7.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6" Type="http://schemas.openxmlformats.org/officeDocument/2006/relationships/image" Target="../media/image11.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10.jpe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4" Type="http://schemas.openxmlformats.org/officeDocument/2006/relationships/image" Target="../media/image12.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9.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95400" y="457200"/>
            <a:ext cx="7620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228600" y="1600200"/>
            <a:ext cx="8686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lvl1pPr>
          </a:lstStyle>
          <a:p>
            <a:pPr defTabSz="914400" fontAlgn="base">
              <a:spcBef>
                <a:spcPct val="0"/>
              </a:spcBef>
              <a:spcAft>
                <a:spcPct val="0"/>
              </a:spcAft>
            </a:pPr>
            <a:endParaRPr lang="en-US">
              <a:solidFill>
                <a:srgbClr val="000000"/>
              </a:solidFill>
              <a:latin typeface="Arial" charset="0"/>
              <a:ea typeface="ＭＳ Ｐゴシック"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lvl1pPr>
          </a:lstStyle>
          <a:p>
            <a:pPr defTabSz="914400" fontAlgn="base">
              <a:spcBef>
                <a:spcPct val="0"/>
              </a:spcBef>
              <a:spcAft>
                <a:spcPct val="0"/>
              </a:spcAft>
            </a:pPr>
            <a:endParaRPr lang="en-US">
              <a:solidFill>
                <a:srgbClr val="000000"/>
              </a:solidFill>
              <a:latin typeface="Arial" charset="0"/>
              <a:ea typeface="ＭＳ Ｐゴシック"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E8E78EC0-EB7E-6D47-9898-F4B81797B6A1}" type="slidenum">
              <a:rPr lang="en-US">
                <a:solidFill>
                  <a:srgbClr val="000000"/>
                </a:solidFill>
                <a:latin typeface="Arial" charset="0"/>
                <a:ea typeface="ＭＳ Ｐゴシック" charset="0"/>
              </a:rPr>
              <a:pPr defTabSz="914400" fontAlgn="base">
                <a:spcBef>
                  <a:spcPct val="0"/>
                </a:spcBef>
                <a:spcAft>
                  <a:spcPct val="0"/>
                </a:spcAft>
              </a:pPr>
              <a:t>‹#›</a:t>
            </a:fld>
            <a:endParaRPr lang="en-US">
              <a:solidFill>
                <a:srgbClr val="000000"/>
              </a:solidFill>
              <a:latin typeface="Arial" charset="0"/>
              <a:ea typeface="ＭＳ Ｐゴシック" charset="0"/>
            </a:endParaRPr>
          </a:p>
        </p:txBody>
      </p:sp>
    </p:spTree>
    <p:extLst>
      <p:ext uri="{BB962C8B-B14F-4D97-AF65-F5344CB8AC3E}">
        <p14:creationId xmlns:p14="http://schemas.microsoft.com/office/powerpoint/2010/main" val="31805775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600" b="1">
          <a:solidFill>
            <a:schemeClr val="tx1"/>
          </a:solidFill>
          <a:latin typeface="+mj-lt"/>
          <a:ea typeface="+mj-ea"/>
          <a:cs typeface="+mj-cs"/>
        </a:defRPr>
      </a:lvl1pPr>
      <a:lvl2pPr algn="l" rtl="0" eaLnBrk="1" fontAlgn="base" hangingPunct="1">
        <a:spcBef>
          <a:spcPct val="0"/>
        </a:spcBef>
        <a:spcAft>
          <a:spcPct val="0"/>
        </a:spcAft>
        <a:defRPr sz="3600" b="1">
          <a:solidFill>
            <a:schemeClr val="tx1"/>
          </a:solidFill>
          <a:latin typeface="Arial" charset="0"/>
          <a:ea typeface="ＭＳ Ｐゴシック" charset="0"/>
        </a:defRPr>
      </a:lvl2pPr>
      <a:lvl3pPr algn="l" rtl="0" eaLnBrk="1" fontAlgn="base" hangingPunct="1">
        <a:spcBef>
          <a:spcPct val="0"/>
        </a:spcBef>
        <a:spcAft>
          <a:spcPct val="0"/>
        </a:spcAft>
        <a:defRPr sz="3600" b="1">
          <a:solidFill>
            <a:schemeClr val="tx1"/>
          </a:solidFill>
          <a:latin typeface="Arial" charset="0"/>
          <a:ea typeface="ＭＳ Ｐゴシック" charset="0"/>
        </a:defRPr>
      </a:lvl3pPr>
      <a:lvl4pPr algn="l" rtl="0" eaLnBrk="1" fontAlgn="base" hangingPunct="1">
        <a:spcBef>
          <a:spcPct val="0"/>
        </a:spcBef>
        <a:spcAft>
          <a:spcPct val="0"/>
        </a:spcAft>
        <a:defRPr sz="3600" b="1">
          <a:solidFill>
            <a:schemeClr val="tx1"/>
          </a:solidFill>
          <a:latin typeface="Arial" charset="0"/>
          <a:ea typeface="ＭＳ Ｐゴシック" charset="0"/>
        </a:defRPr>
      </a:lvl4pPr>
      <a:lvl5pPr algn="l" rtl="0" eaLnBrk="1" fontAlgn="base" hangingPunct="1">
        <a:spcBef>
          <a:spcPct val="0"/>
        </a:spcBef>
        <a:spcAft>
          <a:spcPct val="0"/>
        </a:spcAft>
        <a:defRPr sz="3600" b="1">
          <a:solidFill>
            <a:schemeClr val="tx1"/>
          </a:solidFill>
          <a:latin typeface="Arial" charset="0"/>
          <a:ea typeface="ＭＳ Ｐゴシック" charset="0"/>
        </a:defRPr>
      </a:lvl5pPr>
      <a:lvl6pPr marL="457200" algn="l" rtl="0" eaLnBrk="1" fontAlgn="base" hangingPunct="1">
        <a:spcBef>
          <a:spcPct val="0"/>
        </a:spcBef>
        <a:spcAft>
          <a:spcPct val="0"/>
        </a:spcAft>
        <a:defRPr sz="3600" b="1">
          <a:solidFill>
            <a:schemeClr val="tx1"/>
          </a:solidFill>
          <a:latin typeface="Arial" charset="0"/>
          <a:ea typeface="ＭＳ Ｐゴシック" charset="0"/>
        </a:defRPr>
      </a:lvl6pPr>
      <a:lvl7pPr marL="914400" algn="l" rtl="0" eaLnBrk="1" fontAlgn="base" hangingPunct="1">
        <a:spcBef>
          <a:spcPct val="0"/>
        </a:spcBef>
        <a:spcAft>
          <a:spcPct val="0"/>
        </a:spcAft>
        <a:defRPr sz="3600" b="1">
          <a:solidFill>
            <a:schemeClr val="tx1"/>
          </a:solidFill>
          <a:latin typeface="Arial" charset="0"/>
          <a:ea typeface="ＭＳ Ｐゴシック" charset="0"/>
        </a:defRPr>
      </a:lvl7pPr>
      <a:lvl8pPr marL="1371600" algn="l" rtl="0" eaLnBrk="1" fontAlgn="base" hangingPunct="1">
        <a:spcBef>
          <a:spcPct val="0"/>
        </a:spcBef>
        <a:spcAft>
          <a:spcPct val="0"/>
        </a:spcAft>
        <a:defRPr sz="3600" b="1">
          <a:solidFill>
            <a:schemeClr val="tx1"/>
          </a:solidFill>
          <a:latin typeface="Arial" charset="0"/>
          <a:ea typeface="ＭＳ Ｐゴシック" charset="0"/>
        </a:defRPr>
      </a:lvl8pPr>
      <a:lvl9pPr marL="1828800" algn="l" rtl="0" eaLnBrk="1" fontAlgn="base" hangingPunct="1">
        <a:spcBef>
          <a:spcPct val="0"/>
        </a:spcBef>
        <a:spcAft>
          <a:spcPct val="0"/>
        </a:spcAft>
        <a:defRPr sz="3600" b="1">
          <a:solidFill>
            <a:schemeClr val="tx1"/>
          </a:solidFill>
          <a:latin typeface="Arial" charset="0"/>
          <a:ea typeface="ＭＳ Ｐゴシック"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AutoShape 8"/>
          <p:cNvSpPr>
            <a:spLocks noChangeArrowheads="1"/>
          </p:cNvSpPr>
          <p:nvPr/>
        </p:nvSpPr>
        <p:spPr bwMode="auto">
          <a:xfrm rot="10800000" flipH="1">
            <a:off x="0" y="0"/>
            <a:ext cx="7572927" cy="4594068"/>
          </a:xfrm>
          <a:prstGeom prst="rtTriangle">
            <a:avLst/>
          </a:prstGeom>
          <a:solidFill>
            <a:srgbClr val="DD5E22">
              <a:alpha val="10000"/>
            </a:srgbClr>
          </a:solidFill>
          <a:ln>
            <a:noFill/>
          </a:ln>
          <a:effectLst/>
          <a:extLst/>
        </p:spPr>
        <p:txBody>
          <a:bodyPr wrap="none" lIns="80147" tIns="40074" rIns="80147" bIns="40074" anchor="ctr"/>
          <a:lstStyle/>
          <a:p>
            <a:pPr defTabSz="914400"/>
            <a:endParaRPr lang="en-US">
              <a:solidFill>
                <a:srgbClr val="6F6F6F"/>
              </a:solidFill>
            </a:endParaRPr>
          </a:p>
        </p:txBody>
      </p:sp>
      <p:sp>
        <p:nvSpPr>
          <p:cNvPr id="1027" name="Rectangle 2"/>
          <p:cNvSpPr>
            <a:spLocks noGrp="1" noChangeArrowheads="1"/>
          </p:cNvSpPr>
          <p:nvPr>
            <p:ph type="title"/>
          </p:nvPr>
        </p:nvSpPr>
        <p:spPr bwMode="auto">
          <a:xfrm>
            <a:off x="461681" y="752725"/>
            <a:ext cx="7959924" cy="867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smtClean="0"/>
              <a:t>Click to edit Master title style</a:t>
            </a:r>
            <a:endParaRPr lang="en-GB" dirty="0" smtClean="0"/>
          </a:p>
        </p:txBody>
      </p:sp>
      <p:sp>
        <p:nvSpPr>
          <p:cNvPr id="1028" name="Rectangle 3"/>
          <p:cNvSpPr>
            <a:spLocks noGrp="1" noChangeArrowheads="1"/>
          </p:cNvSpPr>
          <p:nvPr>
            <p:ph type="body" idx="1"/>
          </p:nvPr>
        </p:nvSpPr>
        <p:spPr bwMode="auto">
          <a:xfrm>
            <a:off x="461681" y="1774589"/>
            <a:ext cx="795992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smtClean="0"/>
          </a:p>
        </p:txBody>
      </p:sp>
      <p:sp>
        <p:nvSpPr>
          <p:cNvPr id="1029" name="Line 10"/>
          <p:cNvSpPr>
            <a:spLocks noChangeShapeType="1"/>
          </p:cNvSpPr>
          <p:nvPr/>
        </p:nvSpPr>
        <p:spPr bwMode="auto">
          <a:xfrm>
            <a:off x="461681" y="6201705"/>
            <a:ext cx="8228785" cy="0"/>
          </a:xfrm>
          <a:prstGeom prst="line">
            <a:avLst/>
          </a:prstGeom>
          <a:noFill/>
          <a:ln w="1270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47" tIns="40074" rIns="80147" bIns="40074"/>
          <a:lstStyle/>
          <a:p>
            <a:pPr defTabSz="914400"/>
            <a:endParaRPr lang="en-GB">
              <a:solidFill>
                <a:srgbClr val="6F6F6F"/>
              </a:solidFill>
            </a:endParaRPr>
          </a:p>
        </p:txBody>
      </p:sp>
      <p:sp>
        <p:nvSpPr>
          <p:cNvPr id="5" name="Slide Number Placeholder 4"/>
          <p:cNvSpPr>
            <a:spLocks noGrp="1"/>
          </p:cNvSpPr>
          <p:nvPr>
            <p:ph type="sldNum" sz="quarter" idx="4"/>
          </p:nvPr>
        </p:nvSpPr>
        <p:spPr>
          <a:xfrm>
            <a:off x="460324" y="6237686"/>
            <a:ext cx="2133237" cy="365568"/>
          </a:xfrm>
          <a:prstGeom prst="rect">
            <a:avLst/>
          </a:prstGeom>
        </p:spPr>
        <p:txBody>
          <a:bodyPr vert="horz" lIns="0" tIns="0" rIns="0" bIns="0" rtlCol="0" anchor="t" anchorCtr="0"/>
          <a:lstStyle>
            <a:lvl1pPr algn="l">
              <a:defRPr sz="900">
                <a:solidFill>
                  <a:schemeClr val="tx1">
                    <a:lumMod val="50000"/>
                  </a:schemeClr>
                </a:solidFill>
                <a:latin typeface="Calibri" pitchFamily="34" charset="0"/>
                <a:cs typeface="Calibri" pitchFamily="34" charset="0"/>
              </a:defRPr>
            </a:lvl1pPr>
          </a:lstStyle>
          <a:p>
            <a:pPr defTabSz="914400"/>
            <a:fld id="{5F4CE052-C18D-4127-866A-3EB0ADC203FD}" type="slidenum">
              <a:rPr lang="en-US" smtClean="0">
                <a:solidFill>
                  <a:srgbClr val="6F6F6F">
                    <a:lumMod val="50000"/>
                  </a:srgbClr>
                </a:solidFill>
              </a:rPr>
              <a:pPr defTabSz="914400"/>
              <a:t>‹#›</a:t>
            </a:fld>
            <a:endParaRPr lang="en-US" dirty="0">
              <a:solidFill>
                <a:srgbClr val="6F6F6F">
                  <a:lumMod val="50000"/>
                </a:srgbClr>
              </a:solidFill>
            </a:endParaRPr>
          </a:p>
        </p:txBody>
      </p:sp>
      <p:pic>
        <p:nvPicPr>
          <p:cNvPr id="2" name="Picture 1" descr="QG_small_hor_4c.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651640" y="6270451"/>
            <a:ext cx="1057947" cy="483825"/>
          </a:xfrm>
          <a:prstGeom prst="rect">
            <a:avLst/>
          </a:prstGeom>
        </p:spPr>
      </p:pic>
    </p:spTree>
    <p:extLst>
      <p:ext uri="{BB962C8B-B14F-4D97-AF65-F5344CB8AC3E}">
        <p14:creationId xmlns:p14="http://schemas.microsoft.com/office/powerpoint/2010/main" val="2627843156"/>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Lst>
  <p:timing>
    <p:tnLst>
      <p:par>
        <p:cTn id="1" dur="indefinite" restart="never" nodeType="tmRoot"/>
      </p:par>
    </p:tnLst>
  </p:timing>
  <p:hf hdr="0" ftr="0" dt="0"/>
  <p:txStyles>
    <p:titleStyle>
      <a:lvl1pPr algn="l" defTabSz="914179" rtl="0" eaLnBrk="1" fontAlgn="base" hangingPunct="1">
        <a:lnSpc>
          <a:spcPts val="2717"/>
        </a:lnSpc>
        <a:spcBef>
          <a:spcPct val="0"/>
        </a:spcBef>
        <a:spcAft>
          <a:spcPct val="0"/>
        </a:spcAft>
        <a:defRPr sz="2300" b="1">
          <a:solidFill>
            <a:srgbClr val="6E273D"/>
          </a:solidFill>
          <a:latin typeface="+mj-lt"/>
          <a:ea typeface="+mj-ea"/>
          <a:cs typeface="+mj-cs"/>
        </a:defRPr>
      </a:lvl1pPr>
      <a:lvl2pPr algn="l" defTabSz="914179" rtl="0" eaLnBrk="1" fontAlgn="base" hangingPunct="1">
        <a:lnSpc>
          <a:spcPts val="2717"/>
        </a:lnSpc>
        <a:spcBef>
          <a:spcPct val="0"/>
        </a:spcBef>
        <a:spcAft>
          <a:spcPct val="0"/>
        </a:spcAft>
        <a:defRPr sz="2300" b="1">
          <a:solidFill>
            <a:schemeClr val="tx2"/>
          </a:solidFill>
          <a:latin typeface="Calibri" pitchFamily="34" charset="0"/>
          <a:cs typeface="Arial" charset="0"/>
        </a:defRPr>
      </a:lvl2pPr>
      <a:lvl3pPr algn="l" defTabSz="914179" rtl="0" eaLnBrk="1" fontAlgn="base" hangingPunct="1">
        <a:lnSpc>
          <a:spcPts val="2717"/>
        </a:lnSpc>
        <a:spcBef>
          <a:spcPct val="0"/>
        </a:spcBef>
        <a:spcAft>
          <a:spcPct val="0"/>
        </a:spcAft>
        <a:defRPr sz="2300" b="1">
          <a:solidFill>
            <a:schemeClr val="tx2"/>
          </a:solidFill>
          <a:latin typeface="Calibri" pitchFamily="34" charset="0"/>
          <a:cs typeface="Arial" charset="0"/>
        </a:defRPr>
      </a:lvl3pPr>
      <a:lvl4pPr algn="l" defTabSz="914179" rtl="0" eaLnBrk="1" fontAlgn="base" hangingPunct="1">
        <a:lnSpc>
          <a:spcPts val="2717"/>
        </a:lnSpc>
        <a:spcBef>
          <a:spcPct val="0"/>
        </a:spcBef>
        <a:spcAft>
          <a:spcPct val="0"/>
        </a:spcAft>
        <a:defRPr sz="2300" b="1">
          <a:solidFill>
            <a:schemeClr val="tx2"/>
          </a:solidFill>
          <a:latin typeface="Calibri" pitchFamily="34" charset="0"/>
          <a:cs typeface="Arial" charset="0"/>
        </a:defRPr>
      </a:lvl4pPr>
      <a:lvl5pPr algn="l" defTabSz="914179" rtl="0" eaLnBrk="1" fontAlgn="base" hangingPunct="1">
        <a:lnSpc>
          <a:spcPts val="2717"/>
        </a:lnSpc>
        <a:spcBef>
          <a:spcPct val="0"/>
        </a:spcBef>
        <a:spcAft>
          <a:spcPct val="0"/>
        </a:spcAft>
        <a:defRPr sz="2300" b="1">
          <a:solidFill>
            <a:schemeClr val="tx2"/>
          </a:solidFill>
          <a:latin typeface="Calibri" pitchFamily="34" charset="0"/>
          <a:cs typeface="Arial" charset="0"/>
        </a:defRPr>
      </a:lvl5pPr>
      <a:lvl6pPr marL="400736" algn="l" defTabSz="914179" rtl="0" eaLnBrk="1" fontAlgn="base" hangingPunct="1">
        <a:lnSpc>
          <a:spcPts val="2717"/>
        </a:lnSpc>
        <a:spcBef>
          <a:spcPct val="0"/>
        </a:spcBef>
        <a:spcAft>
          <a:spcPct val="0"/>
        </a:spcAft>
        <a:defRPr sz="2300" b="1">
          <a:solidFill>
            <a:schemeClr val="tx2"/>
          </a:solidFill>
          <a:latin typeface="Calibri" pitchFamily="34" charset="0"/>
          <a:cs typeface="Arial" charset="0"/>
        </a:defRPr>
      </a:lvl6pPr>
      <a:lvl7pPr marL="801472" algn="l" defTabSz="914179" rtl="0" eaLnBrk="1" fontAlgn="base" hangingPunct="1">
        <a:lnSpc>
          <a:spcPts val="2717"/>
        </a:lnSpc>
        <a:spcBef>
          <a:spcPct val="0"/>
        </a:spcBef>
        <a:spcAft>
          <a:spcPct val="0"/>
        </a:spcAft>
        <a:defRPr sz="2300" b="1">
          <a:solidFill>
            <a:schemeClr val="tx2"/>
          </a:solidFill>
          <a:latin typeface="Calibri" pitchFamily="34" charset="0"/>
          <a:cs typeface="Arial" charset="0"/>
        </a:defRPr>
      </a:lvl7pPr>
      <a:lvl8pPr marL="1202207" algn="l" defTabSz="914179" rtl="0" eaLnBrk="1" fontAlgn="base" hangingPunct="1">
        <a:lnSpc>
          <a:spcPts val="2717"/>
        </a:lnSpc>
        <a:spcBef>
          <a:spcPct val="0"/>
        </a:spcBef>
        <a:spcAft>
          <a:spcPct val="0"/>
        </a:spcAft>
        <a:defRPr sz="2300" b="1">
          <a:solidFill>
            <a:schemeClr val="tx2"/>
          </a:solidFill>
          <a:latin typeface="Calibri" pitchFamily="34" charset="0"/>
          <a:cs typeface="Arial" charset="0"/>
        </a:defRPr>
      </a:lvl8pPr>
      <a:lvl9pPr marL="1602943" algn="l" defTabSz="914179" rtl="0" eaLnBrk="1" fontAlgn="base" hangingPunct="1">
        <a:lnSpc>
          <a:spcPts val="2717"/>
        </a:lnSpc>
        <a:spcBef>
          <a:spcPct val="0"/>
        </a:spcBef>
        <a:spcAft>
          <a:spcPct val="0"/>
        </a:spcAft>
        <a:defRPr sz="2300" b="1">
          <a:solidFill>
            <a:schemeClr val="tx2"/>
          </a:solidFill>
          <a:latin typeface="Calibri" pitchFamily="34" charset="0"/>
          <a:cs typeface="Arial" charset="0"/>
        </a:defRPr>
      </a:lvl9pPr>
    </p:titleStyle>
    <p:bodyStyle>
      <a:lvl1pPr marL="300552" indent="-300552" algn="l" defTabSz="914179" rtl="0" eaLnBrk="1" fontAlgn="base" hangingPunct="1">
        <a:lnSpc>
          <a:spcPct val="100000"/>
        </a:lnSpc>
        <a:spcBef>
          <a:spcPct val="0"/>
        </a:spcBef>
        <a:spcAft>
          <a:spcPts val="0"/>
        </a:spcAft>
        <a:defRPr sz="1200" b="1">
          <a:solidFill>
            <a:srgbClr val="6E273D"/>
          </a:solidFill>
          <a:latin typeface="+mn-lt"/>
          <a:ea typeface="+mn-ea"/>
          <a:cs typeface="+mn-cs"/>
        </a:defRPr>
      </a:lvl1pPr>
      <a:lvl2pPr marL="150276" indent="-148885" algn="l" defTabSz="914179" rtl="0" eaLnBrk="1" fontAlgn="base" hangingPunct="1">
        <a:lnSpc>
          <a:spcPct val="100000"/>
        </a:lnSpc>
        <a:spcBef>
          <a:spcPct val="0"/>
        </a:spcBef>
        <a:spcAft>
          <a:spcPts val="0"/>
        </a:spcAft>
        <a:buSzPct val="85000"/>
        <a:buChar char="•"/>
        <a:defRPr sz="1200">
          <a:solidFill>
            <a:schemeClr val="tx1"/>
          </a:solidFill>
          <a:latin typeface="+mn-lt"/>
          <a:cs typeface="+mn-cs"/>
        </a:defRPr>
      </a:lvl2pPr>
      <a:lvl3pPr marL="300552" indent="-100184" algn="l" defTabSz="914179" rtl="0" eaLnBrk="1" fontAlgn="base" hangingPunct="1">
        <a:lnSpc>
          <a:spcPct val="100000"/>
        </a:lnSpc>
        <a:spcBef>
          <a:spcPct val="0"/>
        </a:spcBef>
        <a:spcAft>
          <a:spcPts val="0"/>
        </a:spcAft>
        <a:buSzPct val="85000"/>
        <a:buFont typeface="Calibri" pitchFamily="34" charset="0"/>
        <a:buChar char="̶"/>
        <a:defRPr sz="1200">
          <a:solidFill>
            <a:schemeClr val="tx1"/>
          </a:solidFill>
          <a:latin typeface="+mn-lt"/>
          <a:cs typeface="+mn-cs"/>
        </a:defRPr>
      </a:lvl3pPr>
      <a:lvl4pPr marL="450828" indent="-150276" algn="l" defTabSz="914179" rtl="0" eaLnBrk="1" fontAlgn="base" hangingPunct="1">
        <a:lnSpc>
          <a:spcPct val="100000"/>
        </a:lnSpc>
        <a:spcBef>
          <a:spcPct val="0"/>
        </a:spcBef>
        <a:spcAft>
          <a:spcPts val="0"/>
        </a:spcAft>
        <a:buSzPct val="85000"/>
        <a:buFont typeface="Courier New" pitchFamily="49" charset="0"/>
        <a:buChar char="o"/>
        <a:tabLst/>
        <a:defRPr sz="1200">
          <a:solidFill>
            <a:schemeClr val="tx1"/>
          </a:solidFill>
          <a:latin typeface="+mn-lt"/>
          <a:cs typeface="+mn-cs"/>
        </a:defRPr>
      </a:lvl4pPr>
      <a:lvl5pPr marL="601104" indent="-150276" algn="l" defTabSz="914179" rtl="0" eaLnBrk="1" fontAlgn="base" hangingPunct="1">
        <a:lnSpc>
          <a:spcPct val="100000"/>
        </a:lnSpc>
        <a:spcBef>
          <a:spcPct val="0"/>
        </a:spcBef>
        <a:spcAft>
          <a:spcPts val="0"/>
        </a:spcAft>
        <a:buSzPct val="85000"/>
        <a:buChar char="•"/>
        <a:defRPr sz="1200">
          <a:solidFill>
            <a:schemeClr val="tx1"/>
          </a:solidFill>
          <a:latin typeface="+mn-lt"/>
          <a:cs typeface="+mn-cs"/>
        </a:defRPr>
      </a:lvl5pPr>
      <a:lvl6pPr marL="1200816" indent="-187845" algn="l" defTabSz="914179" rtl="0" eaLnBrk="1" fontAlgn="base" hangingPunct="1">
        <a:lnSpc>
          <a:spcPts val="1665"/>
        </a:lnSpc>
        <a:spcBef>
          <a:spcPct val="0"/>
        </a:spcBef>
        <a:spcAft>
          <a:spcPct val="30000"/>
        </a:spcAft>
        <a:buSzPct val="85000"/>
        <a:buChar char="•"/>
        <a:defRPr sz="1400">
          <a:solidFill>
            <a:schemeClr val="tx1"/>
          </a:solidFill>
          <a:latin typeface="+mn-lt"/>
          <a:cs typeface="+mn-cs"/>
        </a:defRPr>
      </a:lvl6pPr>
      <a:lvl7pPr marL="1601552" indent="-187845" algn="l" defTabSz="914179" rtl="0" eaLnBrk="1" fontAlgn="base" hangingPunct="1">
        <a:lnSpc>
          <a:spcPts val="1665"/>
        </a:lnSpc>
        <a:spcBef>
          <a:spcPct val="0"/>
        </a:spcBef>
        <a:spcAft>
          <a:spcPct val="30000"/>
        </a:spcAft>
        <a:buSzPct val="85000"/>
        <a:buChar char="•"/>
        <a:defRPr sz="1400">
          <a:solidFill>
            <a:schemeClr val="tx1"/>
          </a:solidFill>
          <a:latin typeface="+mn-lt"/>
          <a:cs typeface="+mn-cs"/>
        </a:defRPr>
      </a:lvl7pPr>
      <a:lvl8pPr marL="2002288" indent="-187845" algn="l" defTabSz="914179" rtl="0" eaLnBrk="1" fontAlgn="base" hangingPunct="1">
        <a:lnSpc>
          <a:spcPts val="1665"/>
        </a:lnSpc>
        <a:spcBef>
          <a:spcPct val="0"/>
        </a:spcBef>
        <a:spcAft>
          <a:spcPct val="30000"/>
        </a:spcAft>
        <a:buSzPct val="85000"/>
        <a:buChar char="•"/>
        <a:defRPr sz="1400">
          <a:solidFill>
            <a:schemeClr val="tx1"/>
          </a:solidFill>
          <a:latin typeface="+mn-lt"/>
          <a:cs typeface="+mn-cs"/>
        </a:defRPr>
      </a:lvl8pPr>
      <a:lvl9pPr marL="2403024" indent="-187845" algn="l" defTabSz="914179" rtl="0" eaLnBrk="1" fontAlgn="base" hangingPunct="1">
        <a:lnSpc>
          <a:spcPts val="1665"/>
        </a:lnSpc>
        <a:spcBef>
          <a:spcPct val="0"/>
        </a:spcBef>
        <a:spcAft>
          <a:spcPct val="30000"/>
        </a:spcAft>
        <a:buSzPct val="85000"/>
        <a:buChar char="•"/>
        <a:defRPr sz="1400">
          <a:solidFill>
            <a:schemeClr val="tx1"/>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381000"/>
            <a:ext cx="8229600" cy="1143000"/>
          </a:xfrm>
          <a:prstGeom prst="rect">
            <a:avLst/>
          </a:prstGeom>
          <a:noFill/>
          <a:ln>
            <a:noFill/>
          </a:ln>
          <a:effectLst>
            <a:outerShdw blurRad="63500" dist="17961" dir="2700000" algn="ctr" rotWithShape="0">
              <a:schemeClr val="bg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457200" y="1752600"/>
            <a:ext cx="8229600" cy="437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lvl1pPr>
          </a:lstStyle>
          <a:p>
            <a:pPr defTabSz="914400" fontAlgn="base">
              <a:spcBef>
                <a:spcPct val="0"/>
              </a:spcBef>
              <a:spcAft>
                <a:spcPct val="0"/>
              </a:spcAft>
            </a:pPr>
            <a:endParaRPr lang="en-US" smtClean="0">
              <a:solidFill>
                <a:srgbClr val="FFFFFF"/>
              </a:solidFill>
              <a:latin typeface="Arial" charset="0"/>
              <a:ea typeface="ＭＳ Ｐゴシック"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lvl1pPr>
          </a:lstStyle>
          <a:p>
            <a:pPr defTabSz="914400" fontAlgn="base">
              <a:spcBef>
                <a:spcPct val="0"/>
              </a:spcBef>
              <a:spcAft>
                <a:spcPct val="0"/>
              </a:spcAft>
            </a:pPr>
            <a:endParaRPr lang="en-US" smtClean="0">
              <a:solidFill>
                <a:srgbClr val="FFFFFF"/>
              </a:solidFill>
              <a:latin typeface="Arial" charset="0"/>
              <a:ea typeface="ＭＳ Ｐゴシック"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7DEDCC6D-0AA5-594B-A3C9-41EECD4BD2F7}" type="slidenum">
              <a:rPr lang="en-US" smtClean="0">
                <a:solidFill>
                  <a:srgbClr val="FFFFFF"/>
                </a:solidFill>
                <a:latin typeface="Arial" charset="0"/>
                <a:ea typeface="ＭＳ Ｐゴシック" charset="0"/>
              </a:rPr>
              <a:pPr defTabSz="914400" fontAlgn="base">
                <a:spcBef>
                  <a:spcPct val="0"/>
                </a:spcBef>
                <a:spcAft>
                  <a:spcPct val="0"/>
                </a:spcAft>
              </a:pPr>
              <a:t>‹#›</a:t>
            </a:fld>
            <a:endParaRPr lang="en-US" smtClean="0">
              <a:solidFill>
                <a:srgbClr val="FFFFFF"/>
              </a:solidFill>
              <a:latin typeface="Arial" charset="0"/>
              <a:ea typeface="ＭＳ Ｐゴシック" charset="0"/>
            </a:endParaRPr>
          </a:p>
        </p:txBody>
      </p:sp>
    </p:spTree>
    <p:extLst>
      <p:ext uri="{BB962C8B-B14F-4D97-AF65-F5344CB8AC3E}">
        <p14:creationId xmlns:p14="http://schemas.microsoft.com/office/powerpoint/2010/main" val="3647640765"/>
      </p:ext>
    </p:extLst>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fontAlgn="base" hangingPunct="1">
        <a:spcBef>
          <a:spcPct val="0"/>
        </a:spcBef>
        <a:spcAft>
          <a:spcPct val="0"/>
        </a:spcAft>
        <a:defRPr sz="4000" b="1">
          <a:solidFill>
            <a:schemeClr val="tx2"/>
          </a:solidFill>
          <a:latin typeface="+mj-lt"/>
          <a:ea typeface="+mj-ea"/>
          <a:cs typeface="+mj-cs"/>
        </a:defRPr>
      </a:lvl1pPr>
      <a:lvl2pPr algn="ctr" rtl="0" eaLnBrk="1" fontAlgn="base" hangingPunct="1">
        <a:spcBef>
          <a:spcPct val="0"/>
        </a:spcBef>
        <a:spcAft>
          <a:spcPct val="0"/>
        </a:spcAft>
        <a:defRPr sz="4000" b="1">
          <a:solidFill>
            <a:schemeClr val="tx2"/>
          </a:solidFill>
          <a:latin typeface="Arial" charset="0"/>
          <a:ea typeface="ＭＳ Ｐゴシック" charset="0"/>
        </a:defRPr>
      </a:lvl2pPr>
      <a:lvl3pPr algn="ctr" rtl="0" eaLnBrk="1" fontAlgn="base" hangingPunct="1">
        <a:spcBef>
          <a:spcPct val="0"/>
        </a:spcBef>
        <a:spcAft>
          <a:spcPct val="0"/>
        </a:spcAft>
        <a:defRPr sz="4000" b="1">
          <a:solidFill>
            <a:schemeClr val="tx2"/>
          </a:solidFill>
          <a:latin typeface="Arial" charset="0"/>
          <a:ea typeface="ＭＳ Ｐゴシック" charset="0"/>
        </a:defRPr>
      </a:lvl3pPr>
      <a:lvl4pPr algn="ctr" rtl="0" eaLnBrk="1" fontAlgn="base" hangingPunct="1">
        <a:spcBef>
          <a:spcPct val="0"/>
        </a:spcBef>
        <a:spcAft>
          <a:spcPct val="0"/>
        </a:spcAft>
        <a:defRPr sz="4000" b="1">
          <a:solidFill>
            <a:schemeClr val="tx2"/>
          </a:solidFill>
          <a:latin typeface="Arial" charset="0"/>
          <a:ea typeface="ＭＳ Ｐゴシック" charset="0"/>
        </a:defRPr>
      </a:lvl4pPr>
      <a:lvl5pPr algn="ctr" rtl="0" eaLnBrk="1" fontAlgn="base" hangingPunct="1">
        <a:spcBef>
          <a:spcPct val="0"/>
        </a:spcBef>
        <a:spcAft>
          <a:spcPct val="0"/>
        </a:spcAft>
        <a:defRPr sz="4000" b="1">
          <a:solidFill>
            <a:schemeClr val="tx2"/>
          </a:solidFill>
          <a:latin typeface="Arial" charset="0"/>
          <a:ea typeface="ＭＳ Ｐゴシック" charset="0"/>
        </a:defRPr>
      </a:lvl5pPr>
      <a:lvl6pPr marL="457200" algn="ctr" rtl="0" eaLnBrk="1" fontAlgn="base" hangingPunct="1">
        <a:spcBef>
          <a:spcPct val="0"/>
        </a:spcBef>
        <a:spcAft>
          <a:spcPct val="0"/>
        </a:spcAft>
        <a:defRPr sz="4000" b="1">
          <a:solidFill>
            <a:schemeClr val="tx2"/>
          </a:solidFill>
          <a:latin typeface="Arial" charset="0"/>
          <a:ea typeface="ＭＳ Ｐゴシック" charset="0"/>
        </a:defRPr>
      </a:lvl6pPr>
      <a:lvl7pPr marL="914400" algn="ctr" rtl="0" eaLnBrk="1" fontAlgn="base" hangingPunct="1">
        <a:spcBef>
          <a:spcPct val="0"/>
        </a:spcBef>
        <a:spcAft>
          <a:spcPct val="0"/>
        </a:spcAft>
        <a:defRPr sz="4000" b="1">
          <a:solidFill>
            <a:schemeClr val="tx2"/>
          </a:solidFill>
          <a:latin typeface="Arial" charset="0"/>
          <a:ea typeface="ＭＳ Ｐゴシック" charset="0"/>
        </a:defRPr>
      </a:lvl7pPr>
      <a:lvl8pPr marL="1371600" algn="ctr" rtl="0" eaLnBrk="1" fontAlgn="base" hangingPunct="1">
        <a:spcBef>
          <a:spcPct val="0"/>
        </a:spcBef>
        <a:spcAft>
          <a:spcPct val="0"/>
        </a:spcAft>
        <a:defRPr sz="4000" b="1">
          <a:solidFill>
            <a:schemeClr val="tx2"/>
          </a:solidFill>
          <a:latin typeface="Arial" charset="0"/>
          <a:ea typeface="ＭＳ Ｐゴシック" charset="0"/>
        </a:defRPr>
      </a:lvl8pPr>
      <a:lvl9pPr marL="1828800" algn="ctr" rtl="0" eaLnBrk="1" fontAlgn="base" hangingPunct="1">
        <a:spcBef>
          <a:spcPct val="0"/>
        </a:spcBef>
        <a:spcAft>
          <a:spcPct val="0"/>
        </a:spcAft>
        <a:defRPr sz="4000" b="1">
          <a:solidFill>
            <a:schemeClr val="tx2"/>
          </a:solidFill>
          <a:latin typeface="Arial" charset="0"/>
          <a:ea typeface="ＭＳ Ｐゴシック"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363538"/>
            <a:ext cx="8229600" cy="109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457200" y="1663700"/>
            <a:ext cx="8229600" cy="446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lvl1pPr>
          </a:lstStyle>
          <a:p>
            <a:pPr defTabSz="914400" fontAlgn="base">
              <a:spcBef>
                <a:spcPct val="0"/>
              </a:spcBef>
              <a:spcAft>
                <a:spcPct val="0"/>
              </a:spcAft>
            </a:pPr>
            <a:endParaRPr lang="en-US" smtClean="0">
              <a:solidFill>
                <a:srgbClr val="FFFFFF"/>
              </a:solidFill>
              <a:latin typeface="Arial" charset="0"/>
              <a:ea typeface="ＭＳ Ｐゴシック"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lvl1pPr>
          </a:lstStyle>
          <a:p>
            <a:pPr defTabSz="914400" fontAlgn="base">
              <a:spcBef>
                <a:spcPct val="0"/>
              </a:spcBef>
              <a:spcAft>
                <a:spcPct val="0"/>
              </a:spcAft>
            </a:pPr>
            <a:endParaRPr lang="en-US" smtClean="0">
              <a:solidFill>
                <a:srgbClr val="FFFFFF"/>
              </a:solidFill>
              <a:latin typeface="Arial" charset="0"/>
              <a:ea typeface="ＭＳ Ｐゴシック"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D993B172-F0FA-5B4F-8FB4-EE880C81A3F7}" type="slidenum">
              <a:rPr lang="en-US" smtClean="0">
                <a:solidFill>
                  <a:srgbClr val="FFFFFF"/>
                </a:solidFill>
                <a:latin typeface="Arial" charset="0"/>
                <a:ea typeface="ＭＳ Ｐゴシック" charset="0"/>
              </a:rPr>
              <a:pPr defTabSz="914400" fontAlgn="base">
                <a:spcBef>
                  <a:spcPct val="0"/>
                </a:spcBef>
                <a:spcAft>
                  <a:spcPct val="0"/>
                </a:spcAft>
              </a:pPr>
              <a:t>‹#›</a:t>
            </a:fld>
            <a:endParaRPr lang="en-US" smtClean="0">
              <a:solidFill>
                <a:srgbClr val="FFFFFF"/>
              </a:solidFill>
              <a:latin typeface="Arial" charset="0"/>
              <a:ea typeface="ＭＳ Ｐゴシック" charset="0"/>
            </a:endParaRPr>
          </a:p>
        </p:txBody>
      </p:sp>
    </p:spTree>
    <p:extLst>
      <p:ext uri="{BB962C8B-B14F-4D97-AF65-F5344CB8AC3E}">
        <p14:creationId xmlns:p14="http://schemas.microsoft.com/office/powerpoint/2010/main" val="1387002824"/>
      </p:ext>
    </p:extLst>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fontAlgn="base" hangingPunct="1">
        <a:spcBef>
          <a:spcPct val="0"/>
        </a:spcBef>
        <a:spcAft>
          <a:spcPct val="0"/>
        </a:spcAft>
        <a:defRPr sz="4200" b="1">
          <a:solidFill>
            <a:schemeClr val="tx2"/>
          </a:solidFill>
          <a:latin typeface="+mj-lt"/>
          <a:ea typeface="+mj-ea"/>
          <a:cs typeface="+mj-cs"/>
        </a:defRPr>
      </a:lvl1pPr>
      <a:lvl2pPr algn="ctr" rtl="0" eaLnBrk="1" fontAlgn="base" hangingPunct="1">
        <a:spcBef>
          <a:spcPct val="0"/>
        </a:spcBef>
        <a:spcAft>
          <a:spcPct val="0"/>
        </a:spcAft>
        <a:defRPr sz="4200" b="1">
          <a:solidFill>
            <a:schemeClr val="tx2"/>
          </a:solidFill>
          <a:latin typeface="Arial" charset="0"/>
          <a:ea typeface="ＭＳ Ｐゴシック" charset="0"/>
        </a:defRPr>
      </a:lvl2pPr>
      <a:lvl3pPr algn="ctr" rtl="0" eaLnBrk="1" fontAlgn="base" hangingPunct="1">
        <a:spcBef>
          <a:spcPct val="0"/>
        </a:spcBef>
        <a:spcAft>
          <a:spcPct val="0"/>
        </a:spcAft>
        <a:defRPr sz="4200" b="1">
          <a:solidFill>
            <a:schemeClr val="tx2"/>
          </a:solidFill>
          <a:latin typeface="Arial" charset="0"/>
          <a:ea typeface="ＭＳ Ｐゴシック" charset="0"/>
        </a:defRPr>
      </a:lvl3pPr>
      <a:lvl4pPr algn="ctr" rtl="0" eaLnBrk="1" fontAlgn="base" hangingPunct="1">
        <a:spcBef>
          <a:spcPct val="0"/>
        </a:spcBef>
        <a:spcAft>
          <a:spcPct val="0"/>
        </a:spcAft>
        <a:defRPr sz="4200" b="1">
          <a:solidFill>
            <a:schemeClr val="tx2"/>
          </a:solidFill>
          <a:latin typeface="Arial" charset="0"/>
          <a:ea typeface="ＭＳ Ｐゴシック" charset="0"/>
        </a:defRPr>
      </a:lvl4pPr>
      <a:lvl5pPr algn="ctr" rtl="0" eaLnBrk="1" fontAlgn="base" hangingPunct="1">
        <a:spcBef>
          <a:spcPct val="0"/>
        </a:spcBef>
        <a:spcAft>
          <a:spcPct val="0"/>
        </a:spcAft>
        <a:defRPr sz="4200" b="1">
          <a:solidFill>
            <a:schemeClr val="tx2"/>
          </a:solidFill>
          <a:latin typeface="Arial" charset="0"/>
          <a:ea typeface="ＭＳ Ｐゴシック" charset="0"/>
        </a:defRPr>
      </a:lvl5pPr>
      <a:lvl6pPr marL="457200" algn="ctr" rtl="0" eaLnBrk="1" fontAlgn="base" hangingPunct="1">
        <a:spcBef>
          <a:spcPct val="0"/>
        </a:spcBef>
        <a:spcAft>
          <a:spcPct val="0"/>
        </a:spcAft>
        <a:defRPr sz="4200" b="1">
          <a:solidFill>
            <a:schemeClr val="tx2"/>
          </a:solidFill>
          <a:latin typeface="Arial" charset="0"/>
          <a:ea typeface="ＭＳ Ｐゴシック" charset="0"/>
        </a:defRPr>
      </a:lvl6pPr>
      <a:lvl7pPr marL="914400" algn="ctr" rtl="0" eaLnBrk="1" fontAlgn="base" hangingPunct="1">
        <a:spcBef>
          <a:spcPct val="0"/>
        </a:spcBef>
        <a:spcAft>
          <a:spcPct val="0"/>
        </a:spcAft>
        <a:defRPr sz="4200" b="1">
          <a:solidFill>
            <a:schemeClr val="tx2"/>
          </a:solidFill>
          <a:latin typeface="Arial" charset="0"/>
          <a:ea typeface="ＭＳ Ｐゴシック" charset="0"/>
        </a:defRPr>
      </a:lvl7pPr>
      <a:lvl8pPr marL="1371600" algn="ctr" rtl="0" eaLnBrk="1" fontAlgn="base" hangingPunct="1">
        <a:spcBef>
          <a:spcPct val="0"/>
        </a:spcBef>
        <a:spcAft>
          <a:spcPct val="0"/>
        </a:spcAft>
        <a:defRPr sz="4200" b="1">
          <a:solidFill>
            <a:schemeClr val="tx2"/>
          </a:solidFill>
          <a:latin typeface="Arial" charset="0"/>
          <a:ea typeface="ＭＳ Ｐゴシック" charset="0"/>
        </a:defRPr>
      </a:lvl8pPr>
      <a:lvl9pPr marL="1828800" algn="ctr" rtl="0" eaLnBrk="1" fontAlgn="base" hangingPunct="1">
        <a:spcBef>
          <a:spcPct val="0"/>
        </a:spcBef>
        <a:spcAft>
          <a:spcPct val="0"/>
        </a:spcAft>
        <a:defRPr sz="4200" b="1">
          <a:solidFill>
            <a:schemeClr val="tx2"/>
          </a:solidFill>
          <a:latin typeface="Arial" charset="0"/>
          <a:ea typeface="ＭＳ Ｐゴシック"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fontAlgn="base">
              <a:spcBef>
                <a:spcPct val="0"/>
              </a:spcBef>
              <a:spcAft>
                <a:spcPct val="0"/>
              </a:spcAft>
            </a:pPr>
            <a:endParaRPr lang="en-US">
              <a:solidFill>
                <a:srgbClr val="000000"/>
              </a:solidFill>
              <a:latin typeface="Arial" charset="0"/>
              <a:ea typeface="ＭＳ Ｐゴシック"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fontAlgn="base">
              <a:spcBef>
                <a:spcPct val="0"/>
              </a:spcBef>
              <a:spcAft>
                <a:spcPct val="0"/>
              </a:spcAft>
            </a:pPr>
            <a:endParaRPr lang="en-US">
              <a:solidFill>
                <a:srgbClr val="000000"/>
              </a:solidFill>
              <a:latin typeface="Arial" charset="0"/>
              <a:ea typeface="ＭＳ Ｐゴシック"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fontAlgn="base">
              <a:spcBef>
                <a:spcPct val="0"/>
              </a:spcBef>
              <a:spcAft>
                <a:spcPct val="0"/>
              </a:spcAft>
            </a:pPr>
            <a:fld id="{E8E78EC0-EB7E-6D47-9898-F4B81797B6A1}" type="slidenum">
              <a:rPr lang="en-US" smtClean="0">
                <a:solidFill>
                  <a:srgbClr val="000000"/>
                </a:solidFill>
                <a:latin typeface="Arial" charset="0"/>
                <a:ea typeface="ＭＳ Ｐゴシック" charset="0"/>
              </a:rPr>
              <a:pPr defTabSz="914400" fontAlgn="base">
                <a:spcBef>
                  <a:spcPct val="0"/>
                </a:spcBef>
                <a:spcAft>
                  <a:spcPct val="0"/>
                </a:spcAft>
              </a:pPr>
              <a:t>‹#›</a:t>
            </a:fld>
            <a:endParaRPr lang="en-US">
              <a:solidFill>
                <a:srgbClr val="000000"/>
              </a:solidFill>
              <a:latin typeface="Arial" charset="0"/>
              <a:ea typeface="ＭＳ Ｐゴシック" charset="0"/>
            </a:endParaRPr>
          </a:p>
        </p:txBody>
      </p:sp>
    </p:spTree>
    <p:extLst>
      <p:ext uri="{BB962C8B-B14F-4D97-AF65-F5344CB8AC3E}">
        <p14:creationId xmlns:p14="http://schemas.microsoft.com/office/powerpoint/2010/main" val="386391089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62200" y="76200"/>
            <a:ext cx="6705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609600" y="1447800"/>
            <a:ext cx="84582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lvl1pPr>
          </a:lstStyle>
          <a:p>
            <a:fld id="{4D407570-BEDC-BD41-BC1F-0A0F76819211}" type="datetimeFigureOut">
              <a:rPr lang="en-US" smtClean="0">
                <a:solidFill>
                  <a:srgbClr val="000000"/>
                </a:solidFill>
                <a:latin typeface="Arial"/>
                <a:ea typeface="ＭＳ Ｐゴシック"/>
              </a:rPr>
              <a:pPr/>
              <a:t>05/03/2017</a:t>
            </a:fld>
            <a:endParaRPr lang="en-US" smtClean="0">
              <a:solidFill>
                <a:srgbClr val="000000"/>
              </a:solidFill>
              <a:latin typeface="Arial"/>
              <a:ea typeface="ＭＳ Ｐゴシック"/>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lvl1pPr>
          </a:lstStyle>
          <a:p>
            <a:endParaRPr lang="en-US" smtClean="0">
              <a:solidFill>
                <a:srgbClr val="000000"/>
              </a:solidFill>
              <a:latin typeface="Arial"/>
              <a:ea typeface="ＭＳ Ｐゴシック"/>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lvl1pPr>
          </a:lstStyle>
          <a:p>
            <a:fld id="{78C377F6-8B7E-A14E-BCF1-5EBD5436F55E}" type="slidenum">
              <a:rPr lang="en-US" smtClean="0">
                <a:solidFill>
                  <a:srgbClr val="000000"/>
                </a:solidFill>
                <a:latin typeface="Arial"/>
                <a:ea typeface="ＭＳ Ｐゴシック"/>
              </a:rPr>
              <a:pPr/>
              <a:t>‹#›</a:t>
            </a:fld>
            <a:endParaRPr lang="en-US" smtClean="0">
              <a:solidFill>
                <a:srgbClr val="000000"/>
              </a:solidFill>
              <a:latin typeface="Arial"/>
              <a:ea typeface="ＭＳ Ｐゴシック"/>
            </a:endParaRPr>
          </a:p>
        </p:txBody>
      </p:sp>
    </p:spTree>
    <p:extLst>
      <p:ext uri="{BB962C8B-B14F-4D97-AF65-F5344CB8AC3E}">
        <p14:creationId xmlns:p14="http://schemas.microsoft.com/office/powerpoint/2010/main" val="46437338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ＭＳ Ｐゴシック" charset="0"/>
        </a:defRPr>
      </a:lvl2pPr>
      <a:lvl3pPr algn="ctr" rtl="0" eaLnBrk="1" fontAlgn="base" hangingPunct="1">
        <a:spcBef>
          <a:spcPct val="0"/>
        </a:spcBef>
        <a:spcAft>
          <a:spcPct val="0"/>
        </a:spcAft>
        <a:defRPr sz="4400" b="1">
          <a:solidFill>
            <a:schemeClr val="bg1"/>
          </a:solidFill>
          <a:latin typeface="Arial" charset="0"/>
          <a:ea typeface="ＭＳ Ｐゴシック" charset="0"/>
        </a:defRPr>
      </a:lvl3pPr>
      <a:lvl4pPr algn="ctr" rtl="0" eaLnBrk="1" fontAlgn="base" hangingPunct="1">
        <a:spcBef>
          <a:spcPct val="0"/>
        </a:spcBef>
        <a:spcAft>
          <a:spcPct val="0"/>
        </a:spcAft>
        <a:defRPr sz="4400" b="1">
          <a:solidFill>
            <a:schemeClr val="bg1"/>
          </a:solidFill>
          <a:latin typeface="Arial" charset="0"/>
          <a:ea typeface="ＭＳ Ｐゴシック" charset="0"/>
        </a:defRPr>
      </a:lvl4pPr>
      <a:lvl5pPr algn="ctr" rtl="0" eaLnBrk="1" fontAlgn="base" hangingPunct="1">
        <a:spcBef>
          <a:spcPct val="0"/>
        </a:spcBef>
        <a:spcAft>
          <a:spcPct val="0"/>
        </a:spcAft>
        <a:defRPr sz="4400" b="1">
          <a:solidFill>
            <a:schemeClr val="bg1"/>
          </a:solidFill>
          <a:latin typeface="Arial" charset="0"/>
          <a:ea typeface="ＭＳ Ｐゴシック" charset="0"/>
        </a:defRPr>
      </a:lvl5pPr>
      <a:lvl6pPr marL="457200" algn="ctr" rtl="0" eaLnBrk="1" fontAlgn="base" hangingPunct="1">
        <a:spcBef>
          <a:spcPct val="0"/>
        </a:spcBef>
        <a:spcAft>
          <a:spcPct val="0"/>
        </a:spcAft>
        <a:defRPr sz="4400" b="1">
          <a:solidFill>
            <a:schemeClr val="bg1"/>
          </a:solidFill>
          <a:latin typeface="Arial" charset="0"/>
          <a:ea typeface="ＭＳ Ｐゴシック" charset="0"/>
        </a:defRPr>
      </a:lvl6pPr>
      <a:lvl7pPr marL="914400" algn="ctr" rtl="0" eaLnBrk="1" fontAlgn="base" hangingPunct="1">
        <a:spcBef>
          <a:spcPct val="0"/>
        </a:spcBef>
        <a:spcAft>
          <a:spcPct val="0"/>
        </a:spcAft>
        <a:defRPr sz="4400" b="1">
          <a:solidFill>
            <a:schemeClr val="bg1"/>
          </a:solidFill>
          <a:latin typeface="Arial" charset="0"/>
          <a:ea typeface="ＭＳ Ｐゴシック" charset="0"/>
        </a:defRPr>
      </a:lvl7pPr>
      <a:lvl8pPr marL="1371600" algn="ctr" rtl="0" eaLnBrk="1" fontAlgn="base" hangingPunct="1">
        <a:spcBef>
          <a:spcPct val="0"/>
        </a:spcBef>
        <a:spcAft>
          <a:spcPct val="0"/>
        </a:spcAft>
        <a:defRPr sz="4400" b="1">
          <a:solidFill>
            <a:schemeClr val="bg1"/>
          </a:solidFill>
          <a:latin typeface="Arial" charset="0"/>
          <a:ea typeface="ＭＳ Ｐゴシック" charset="0"/>
        </a:defRPr>
      </a:lvl8pPr>
      <a:lvl9pPr marL="1828800" algn="ctr" rtl="0" eaLnBrk="1" fontAlgn="base" hangingPunct="1">
        <a:spcBef>
          <a:spcPct val="0"/>
        </a:spcBef>
        <a:spcAft>
          <a:spcPct val="0"/>
        </a:spcAft>
        <a:defRPr sz="4400" b="1">
          <a:solidFill>
            <a:schemeClr val="bg1"/>
          </a:solidFill>
          <a:latin typeface="Arial" charset="0"/>
          <a:ea typeface="ＭＳ Ｐゴシック"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1">
          <a:blip r:embed="rId15"/>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body" idx="1"/>
          </p:nvPr>
        </p:nvSpPr>
        <p:spPr>
          <a:xfrm>
            <a:off x="553641" y="964406"/>
            <a:ext cx="8036719" cy="4929188"/>
          </a:xfrm>
          <a:prstGeom prst="rect">
            <a:avLst/>
          </a:prstGeom>
          <a:ln w="12700">
            <a:miter lim="400000"/>
          </a:ln>
          <a:extLst>
            <a:ext uri="{C572A759-6A51-4108-AA02-DFA0A04FC94B}">
              <ma14:wrappingTextBoxFlag xmlns:ma14="http://schemas.microsoft.com/office/mac/drawingml/2011/main" xmlns="" val="1"/>
            </a:ext>
          </a:extLst>
        </p:spPr>
        <p:txBody>
          <a:bodyPr lIns="35717" tIns="35717" rIns="35717" bIns="35717" anchor="ctr">
            <a:normAutofit/>
          </a:bodyPr>
          <a:lstStyle>
            <a:lvl1pPr>
              <a:buBlip>
                <a:blip r:embed="rId16"/>
              </a:buBlip>
            </a:lvl1pPr>
            <a:lvl2pPr>
              <a:buBlip>
                <a:blip r:embed="rId16"/>
              </a:buBlip>
            </a:lvl2pPr>
            <a:lvl3pPr>
              <a:buBlip>
                <a:blip r:embed="rId16"/>
              </a:buBlip>
            </a:lvl3pPr>
            <a:lvl4pPr>
              <a:buBlip>
                <a:blip r:embed="rId16"/>
              </a:buBlip>
            </a:lvl4pPr>
            <a:lvl5pPr>
              <a:buBlip>
                <a:blip r:embed="rId16"/>
              </a:buBlip>
            </a:lvl5pPr>
          </a:lstStyle>
          <a:p>
            <a:r>
              <a:t>Body Level One</a:t>
            </a:r>
          </a:p>
          <a:p>
            <a:pPr lvl="1"/>
            <a:r>
              <a:t>Body Level Two</a:t>
            </a:r>
          </a:p>
          <a:p>
            <a:pPr lvl="2"/>
            <a:r>
              <a:t>Body Level Three</a:t>
            </a:r>
          </a:p>
          <a:p>
            <a:pPr lvl="3"/>
            <a:r>
              <a:t>Body Level Four</a:t>
            </a:r>
          </a:p>
          <a:p>
            <a:pPr lvl="4"/>
            <a:r>
              <a:t>Body Level Five</a:t>
            </a:r>
          </a:p>
        </p:txBody>
      </p:sp>
      <p:sp>
        <p:nvSpPr>
          <p:cNvPr id="3" name="Shape 3"/>
          <p:cNvSpPr>
            <a:spLocks noGrp="1"/>
          </p:cNvSpPr>
          <p:nvPr>
            <p:ph type="title"/>
          </p:nvPr>
        </p:nvSpPr>
        <p:spPr>
          <a:xfrm>
            <a:off x="553641" y="178594"/>
            <a:ext cx="8036719" cy="1714500"/>
          </a:xfrm>
          <a:prstGeom prst="rect">
            <a:avLst/>
          </a:prstGeom>
          <a:ln w="12700">
            <a:miter lim="400000"/>
          </a:ln>
          <a:extLst>
            <a:ext uri="{C572A759-6A51-4108-AA02-DFA0A04FC94B}">
              <ma14:wrappingTextBoxFlag xmlns:ma14="http://schemas.microsoft.com/office/mac/drawingml/2011/main" xmlns="" val="1"/>
            </a:ext>
          </a:extLst>
        </p:spPr>
        <p:txBody>
          <a:bodyPr lIns="35717" tIns="35717" rIns="35717" bIns="35717" anchor="ctr">
            <a:normAutofit/>
          </a:bodyPr>
          <a:lstStyle/>
          <a:p>
            <a:r>
              <a:t>Title Text</a:t>
            </a:r>
          </a:p>
        </p:txBody>
      </p:sp>
      <p:sp>
        <p:nvSpPr>
          <p:cNvPr id="4" name="Shape 4"/>
          <p:cNvSpPr>
            <a:spLocks noGrp="1"/>
          </p:cNvSpPr>
          <p:nvPr>
            <p:ph type="sldNum" sz="quarter" idx="2"/>
          </p:nvPr>
        </p:nvSpPr>
        <p:spPr>
          <a:xfrm>
            <a:off x="8828672" y="6545461"/>
            <a:ext cx="205244" cy="226020"/>
          </a:xfrm>
          <a:prstGeom prst="rect">
            <a:avLst/>
          </a:prstGeom>
          <a:ln w="12700">
            <a:miter lim="400000"/>
          </a:ln>
        </p:spPr>
        <p:txBody>
          <a:bodyPr wrap="none" lIns="35717" tIns="35717" rIns="35717" bIns="35717">
            <a:spAutoFit/>
          </a:bodyPr>
          <a:lstStyle>
            <a:lvl1pPr algn="r">
              <a:defRPr sz="1000" b="1">
                <a:solidFill>
                  <a:srgbClr val="FFFFFF">
                    <a:alpha val="70000"/>
                  </a:srgbClr>
                </a:solidFill>
                <a:latin typeface="Helvetica Neue"/>
                <a:ea typeface="Helvetica Neue"/>
                <a:cs typeface="Helvetica Neue"/>
                <a:sym typeface="Helvetica Neue"/>
              </a:defRPr>
            </a:lvl1pPr>
          </a:lstStyle>
          <a:p>
            <a:pPr defTabSz="410751" hangingPunct="0">
              <a:defRPr>
                <a:effectLst/>
              </a:defRPr>
            </a:pPr>
            <a:fld id="{86CB4B4D-7CA3-9044-876B-883B54F8677D}" type="slidenum">
              <a:rPr kern="0"/>
              <a:pPr defTabSz="410751" hangingPunct="0">
                <a:defRPr>
                  <a:effectLst/>
                </a:defRPr>
              </a:pPr>
              <a:t>‹#›</a:t>
            </a:fld>
            <a:endParaRPr kern="0"/>
          </a:p>
        </p:txBody>
      </p:sp>
    </p:spTree>
    <p:extLst>
      <p:ext uri="{BB962C8B-B14F-4D97-AF65-F5344CB8AC3E}">
        <p14:creationId xmlns:p14="http://schemas.microsoft.com/office/powerpoint/2010/main" val="1687078884"/>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69" r:id="rId13"/>
  </p:sldLayoutIdLst>
  <p:transition spd="med"/>
  <p:txStyles>
    <p:titleStyle>
      <a:lvl1pPr marL="0" marR="0" indent="0" algn="l" defTabSz="410751" rtl="0" latinLnBrk="0">
        <a:lnSpc>
          <a:spcPct val="100000"/>
        </a:lnSpc>
        <a:spcBef>
          <a:spcPts val="0"/>
        </a:spcBef>
        <a:spcAft>
          <a:spcPts val="0"/>
        </a:spcAft>
        <a:buClrTx/>
        <a:buSzTx/>
        <a:buFontTx/>
        <a:buNone/>
        <a:tabLst/>
        <a:defRPr sz="51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1pPr>
      <a:lvl2pPr marL="0" marR="0" indent="160729" algn="l" defTabSz="410751" rtl="0" latinLnBrk="0">
        <a:lnSpc>
          <a:spcPct val="100000"/>
        </a:lnSpc>
        <a:spcBef>
          <a:spcPts val="0"/>
        </a:spcBef>
        <a:spcAft>
          <a:spcPts val="0"/>
        </a:spcAft>
        <a:buClrTx/>
        <a:buSzTx/>
        <a:buFontTx/>
        <a:buNone/>
        <a:tabLst/>
        <a:defRPr sz="51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2pPr>
      <a:lvl3pPr marL="0" marR="0" indent="321457" algn="l" defTabSz="410751" rtl="0" latinLnBrk="0">
        <a:lnSpc>
          <a:spcPct val="100000"/>
        </a:lnSpc>
        <a:spcBef>
          <a:spcPts val="0"/>
        </a:spcBef>
        <a:spcAft>
          <a:spcPts val="0"/>
        </a:spcAft>
        <a:buClrTx/>
        <a:buSzTx/>
        <a:buFontTx/>
        <a:buNone/>
        <a:tabLst/>
        <a:defRPr sz="51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3pPr>
      <a:lvl4pPr marL="0" marR="0" indent="482186" algn="l" defTabSz="410751" rtl="0" latinLnBrk="0">
        <a:lnSpc>
          <a:spcPct val="100000"/>
        </a:lnSpc>
        <a:spcBef>
          <a:spcPts val="0"/>
        </a:spcBef>
        <a:spcAft>
          <a:spcPts val="0"/>
        </a:spcAft>
        <a:buClrTx/>
        <a:buSzTx/>
        <a:buFontTx/>
        <a:buNone/>
        <a:tabLst/>
        <a:defRPr sz="51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4pPr>
      <a:lvl5pPr marL="0" marR="0" indent="642915" algn="l" defTabSz="410751" rtl="0" latinLnBrk="0">
        <a:lnSpc>
          <a:spcPct val="100000"/>
        </a:lnSpc>
        <a:spcBef>
          <a:spcPts val="0"/>
        </a:spcBef>
        <a:spcAft>
          <a:spcPts val="0"/>
        </a:spcAft>
        <a:buClrTx/>
        <a:buSzTx/>
        <a:buFontTx/>
        <a:buNone/>
        <a:tabLst/>
        <a:defRPr sz="51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5pPr>
      <a:lvl6pPr marL="0" marR="0" indent="803643" algn="l" defTabSz="410751" rtl="0" latinLnBrk="0">
        <a:lnSpc>
          <a:spcPct val="100000"/>
        </a:lnSpc>
        <a:spcBef>
          <a:spcPts val="0"/>
        </a:spcBef>
        <a:spcAft>
          <a:spcPts val="0"/>
        </a:spcAft>
        <a:buClrTx/>
        <a:buSzTx/>
        <a:buFontTx/>
        <a:buNone/>
        <a:tabLst/>
        <a:defRPr sz="51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6pPr>
      <a:lvl7pPr marL="0" marR="0" indent="964372" algn="l" defTabSz="410751" rtl="0" latinLnBrk="0">
        <a:lnSpc>
          <a:spcPct val="100000"/>
        </a:lnSpc>
        <a:spcBef>
          <a:spcPts val="0"/>
        </a:spcBef>
        <a:spcAft>
          <a:spcPts val="0"/>
        </a:spcAft>
        <a:buClrTx/>
        <a:buSzTx/>
        <a:buFontTx/>
        <a:buNone/>
        <a:tabLst/>
        <a:defRPr sz="51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7pPr>
      <a:lvl8pPr marL="0" marR="0" indent="1125101" algn="l" defTabSz="410751" rtl="0" latinLnBrk="0">
        <a:lnSpc>
          <a:spcPct val="100000"/>
        </a:lnSpc>
        <a:spcBef>
          <a:spcPts val="0"/>
        </a:spcBef>
        <a:spcAft>
          <a:spcPts val="0"/>
        </a:spcAft>
        <a:buClrTx/>
        <a:buSzTx/>
        <a:buFontTx/>
        <a:buNone/>
        <a:tabLst/>
        <a:defRPr sz="51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8pPr>
      <a:lvl9pPr marL="0" marR="0" indent="1285829" algn="l" defTabSz="410751" rtl="0" latinLnBrk="0">
        <a:lnSpc>
          <a:spcPct val="100000"/>
        </a:lnSpc>
        <a:spcBef>
          <a:spcPts val="0"/>
        </a:spcBef>
        <a:spcAft>
          <a:spcPts val="0"/>
        </a:spcAft>
        <a:buClrTx/>
        <a:buSzTx/>
        <a:buFontTx/>
        <a:buNone/>
        <a:tabLst/>
        <a:defRPr sz="51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9pPr>
    </p:titleStyle>
    <p:bodyStyle>
      <a:lvl1pPr marL="312528" marR="0" indent="-312528" algn="l" defTabSz="410751" rtl="0" latinLnBrk="0">
        <a:lnSpc>
          <a:spcPct val="100000"/>
        </a:lnSpc>
        <a:spcBef>
          <a:spcPts val="2531"/>
        </a:spcBef>
        <a:spcAft>
          <a:spcPts val="0"/>
        </a:spcAft>
        <a:buClrTx/>
        <a:buSzPct val="30000"/>
        <a:buFontTx/>
        <a:buBlip>
          <a:blip r:embed="rId16"/>
        </a:buBlip>
        <a:tabLst/>
        <a:defRPr sz="25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1pPr>
      <a:lvl2pPr marL="625056" marR="0" indent="-312528" algn="l" defTabSz="410751" rtl="0" latinLnBrk="0">
        <a:lnSpc>
          <a:spcPct val="100000"/>
        </a:lnSpc>
        <a:spcBef>
          <a:spcPts val="2531"/>
        </a:spcBef>
        <a:spcAft>
          <a:spcPts val="0"/>
        </a:spcAft>
        <a:buClrTx/>
        <a:buSzPct val="30000"/>
        <a:buFontTx/>
        <a:buBlip>
          <a:blip r:embed="rId16"/>
        </a:buBlip>
        <a:tabLst/>
        <a:defRPr sz="25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2pPr>
      <a:lvl3pPr marL="937584" marR="0" indent="-312528" algn="l" defTabSz="410751" rtl="0" latinLnBrk="0">
        <a:lnSpc>
          <a:spcPct val="100000"/>
        </a:lnSpc>
        <a:spcBef>
          <a:spcPts val="2531"/>
        </a:spcBef>
        <a:spcAft>
          <a:spcPts val="0"/>
        </a:spcAft>
        <a:buClrTx/>
        <a:buSzPct val="30000"/>
        <a:buFontTx/>
        <a:buBlip>
          <a:blip r:embed="rId16"/>
        </a:buBlip>
        <a:tabLst/>
        <a:defRPr sz="25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3pPr>
      <a:lvl4pPr marL="1250112" marR="0" indent="-312528" algn="l" defTabSz="410751" rtl="0" latinLnBrk="0">
        <a:lnSpc>
          <a:spcPct val="100000"/>
        </a:lnSpc>
        <a:spcBef>
          <a:spcPts val="2531"/>
        </a:spcBef>
        <a:spcAft>
          <a:spcPts val="0"/>
        </a:spcAft>
        <a:buClrTx/>
        <a:buSzPct val="30000"/>
        <a:buFontTx/>
        <a:buBlip>
          <a:blip r:embed="rId16"/>
        </a:buBlip>
        <a:tabLst/>
        <a:defRPr sz="25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4pPr>
      <a:lvl5pPr marL="1562640" marR="0" indent="-312528" algn="l" defTabSz="410751" rtl="0" latinLnBrk="0">
        <a:lnSpc>
          <a:spcPct val="100000"/>
        </a:lnSpc>
        <a:spcBef>
          <a:spcPts val="2531"/>
        </a:spcBef>
        <a:spcAft>
          <a:spcPts val="0"/>
        </a:spcAft>
        <a:buClrTx/>
        <a:buSzPct val="30000"/>
        <a:buFontTx/>
        <a:buBlip>
          <a:blip r:embed="rId16"/>
        </a:buBlip>
        <a:tabLst/>
        <a:defRPr sz="25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5pPr>
      <a:lvl6pPr marL="1875168" marR="0" indent="-312528" algn="l" defTabSz="410751" rtl="0" latinLnBrk="0">
        <a:lnSpc>
          <a:spcPct val="100000"/>
        </a:lnSpc>
        <a:spcBef>
          <a:spcPts val="2531"/>
        </a:spcBef>
        <a:spcAft>
          <a:spcPts val="0"/>
        </a:spcAft>
        <a:buClrTx/>
        <a:buSzPct val="30000"/>
        <a:buFontTx/>
        <a:buBlip>
          <a:blip r:embed="rId16"/>
        </a:buBlip>
        <a:tabLst/>
        <a:defRPr sz="25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6pPr>
      <a:lvl7pPr marL="2187696" marR="0" indent="-312528" algn="l" defTabSz="410751" rtl="0" latinLnBrk="0">
        <a:lnSpc>
          <a:spcPct val="100000"/>
        </a:lnSpc>
        <a:spcBef>
          <a:spcPts val="2531"/>
        </a:spcBef>
        <a:spcAft>
          <a:spcPts val="0"/>
        </a:spcAft>
        <a:buClrTx/>
        <a:buSzPct val="30000"/>
        <a:buFontTx/>
        <a:buBlip>
          <a:blip r:embed="rId16"/>
        </a:buBlip>
        <a:tabLst/>
        <a:defRPr sz="25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7pPr>
      <a:lvl8pPr marL="2500224" marR="0" indent="-312528" algn="l" defTabSz="410751" rtl="0" latinLnBrk="0">
        <a:lnSpc>
          <a:spcPct val="100000"/>
        </a:lnSpc>
        <a:spcBef>
          <a:spcPts val="2531"/>
        </a:spcBef>
        <a:spcAft>
          <a:spcPts val="0"/>
        </a:spcAft>
        <a:buClrTx/>
        <a:buSzPct val="30000"/>
        <a:buFontTx/>
        <a:buBlip>
          <a:blip r:embed="rId16"/>
        </a:buBlip>
        <a:tabLst/>
        <a:defRPr sz="25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8pPr>
      <a:lvl9pPr marL="2812752" marR="0" indent="-312528" algn="l" defTabSz="410751" rtl="0" latinLnBrk="0">
        <a:lnSpc>
          <a:spcPct val="100000"/>
        </a:lnSpc>
        <a:spcBef>
          <a:spcPts val="2531"/>
        </a:spcBef>
        <a:spcAft>
          <a:spcPts val="0"/>
        </a:spcAft>
        <a:buClrTx/>
        <a:buSzPct val="30000"/>
        <a:buFontTx/>
        <a:buBlip>
          <a:blip r:embed="rId16"/>
        </a:buBlip>
        <a:tabLst/>
        <a:defRPr sz="2500" b="0" i="0" u="none" strike="noStrike" cap="none" spc="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lvl9pPr>
    </p:bodyStyle>
    <p:otherStyle>
      <a:lvl1pPr marL="0" marR="0" indent="0" algn="r" defTabSz="410751" latinLnBrk="0">
        <a:lnSpc>
          <a:spcPct val="100000"/>
        </a:lnSpc>
        <a:spcBef>
          <a:spcPts val="0"/>
        </a:spcBef>
        <a:spcAft>
          <a:spcPts val="0"/>
        </a:spcAft>
        <a:buClrTx/>
        <a:buSzTx/>
        <a:buFontTx/>
        <a:buNone/>
        <a:tabLst/>
        <a:defRPr sz="1000" b="1" i="0" u="none" strike="noStrike" cap="none" spc="0" baseline="0">
          <a:ln>
            <a:noFill/>
          </a:ln>
          <a:solidFill>
            <a:schemeClr val="tx1"/>
          </a:solidFill>
          <a:uFillTx/>
          <a:latin typeface="+mn-lt"/>
          <a:ea typeface="+mn-ea"/>
          <a:cs typeface="+mn-cs"/>
          <a:sym typeface="Helvetica Neue"/>
        </a:defRPr>
      </a:lvl1pPr>
      <a:lvl2pPr marL="0" marR="0" indent="160729" algn="r" defTabSz="410751" latinLnBrk="0">
        <a:lnSpc>
          <a:spcPct val="100000"/>
        </a:lnSpc>
        <a:spcBef>
          <a:spcPts val="0"/>
        </a:spcBef>
        <a:spcAft>
          <a:spcPts val="0"/>
        </a:spcAft>
        <a:buClrTx/>
        <a:buSzTx/>
        <a:buFontTx/>
        <a:buNone/>
        <a:tabLst/>
        <a:defRPr sz="1000" b="1" i="0" u="none" strike="noStrike" cap="none" spc="0" baseline="0">
          <a:ln>
            <a:noFill/>
          </a:ln>
          <a:solidFill>
            <a:schemeClr val="tx1"/>
          </a:solidFill>
          <a:uFillTx/>
          <a:latin typeface="+mn-lt"/>
          <a:ea typeface="+mn-ea"/>
          <a:cs typeface="+mn-cs"/>
          <a:sym typeface="Helvetica Neue"/>
        </a:defRPr>
      </a:lvl2pPr>
      <a:lvl3pPr marL="0" marR="0" indent="321457" algn="r" defTabSz="410751" latinLnBrk="0">
        <a:lnSpc>
          <a:spcPct val="100000"/>
        </a:lnSpc>
        <a:spcBef>
          <a:spcPts val="0"/>
        </a:spcBef>
        <a:spcAft>
          <a:spcPts val="0"/>
        </a:spcAft>
        <a:buClrTx/>
        <a:buSzTx/>
        <a:buFontTx/>
        <a:buNone/>
        <a:tabLst/>
        <a:defRPr sz="1000" b="1" i="0" u="none" strike="noStrike" cap="none" spc="0" baseline="0">
          <a:ln>
            <a:noFill/>
          </a:ln>
          <a:solidFill>
            <a:schemeClr val="tx1"/>
          </a:solidFill>
          <a:uFillTx/>
          <a:latin typeface="+mn-lt"/>
          <a:ea typeface="+mn-ea"/>
          <a:cs typeface="+mn-cs"/>
          <a:sym typeface="Helvetica Neue"/>
        </a:defRPr>
      </a:lvl3pPr>
      <a:lvl4pPr marL="0" marR="0" indent="482186" algn="r" defTabSz="410751" latinLnBrk="0">
        <a:lnSpc>
          <a:spcPct val="100000"/>
        </a:lnSpc>
        <a:spcBef>
          <a:spcPts val="0"/>
        </a:spcBef>
        <a:spcAft>
          <a:spcPts val="0"/>
        </a:spcAft>
        <a:buClrTx/>
        <a:buSzTx/>
        <a:buFontTx/>
        <a:buNone/>
        <a:tabLst/>
        <a:defRPr sz="1000" b="1" i="0" u="none" strike="noStrike" cap="none" spc="0" baseline="0">
          <a:ln>
            <a:noFill/>
          </a:ln>
          <a:solidFill>
            <a:schemeClr val="tx1"/>
          </a:solidFill>
          <a:uFillTx/>
          <a:latin typeface="+mn-lt"/>
          <a:ea typeface="+mn-ea"/>
          <a:cs typeface="+mn-cs"/>
          <a:sym typeface="Helvetica Neue"/>
        </a:defRPr>
      </a:lvl4pPr>
      <a:lvl5pPr marL="0" marR="0" indent="642915" algn="r" defTabSz="410751" latinLnBrk="0">
        <a:lnSpc>
          <a:spcPct val="100000"/>
        </a:lnSpc>
        <a:spcBef>
          <a:spcPts val="0"/>
        </a:spcBef>
        <a:spcAft>
          <a:spcPts val="0"/>
        </a:spcAft>
        <a:buClrTx/>
        <a:buSzTx/>
        <a:buFontTx/>
        <a:buNone/>
        <a:tabLst/>
        <a:defRPr sz="1000" b="1" i="0" u="none" strike="noStrike" cap="none" spc="0" baseline="0">
          <a:ln>
            <a:noFill/>
          </a:ln>
          <a:solidFill>
            <a:schemeClr val="tx1"/>
          </a:solidFill>
          <a:uFillTx/>
          <a:latin typeface="+mn-lt"/>
          <a:ea typeface="+mn-ea"/>
          <a:cs typeface="+mn-cs"/>
          <a:sym typeface="Helvetica Neue"/>
        </a:defRPr>
      </a:lvl5pPr>
      <a:lvl6pPr marL="0" marR="0" indent="803643" algn="r" defTabSz="410751" latinLnBrk="0">
        <a:lnSpc>
          <a:spcPct val="100000"/>
        </a:lnSpc>
        <a:spcBef>
          <a:spcPts val="0"/>
        </a:spcBef>
        <a:spcAft>
          <a:spcPts val="0"/>
        </a:spcAft>
        <a:buClrTx/>
        <a:buSzTx/>
        <a:buFontTx/>
        <a:buNone/>
        <a:tabLst/>
        <a:defRPr sz="1000" b="1" i="0" u="none" strike="noStrike" cap="none" spc="0" baseline="0">
          <a:ln>
            <a:noFill/>
          </a:ln>
          <a:solidFill>
            <a:schemeClr val="tx1"/>
          </a:solidFill>
          <a:uFillTx/>
          <a:latin typeface="+mn-lt"/>
          <a:ea typeface="+mn-ea"/>
          <a:cs typeface="+mn-cs"/>
          <a:sym typeface="Helvetica Neue"/>
        </a:defRPr>
      </a:lvl6pPr>
      <a:lvl7pPr marL="0" marR="0" indent="964372" algn="r" defTabSz="410751" latinLnBrk="0">
        <a:lnSpc>
          <a:spcPct val="100000"/>
        </a:lnSpc>
        <a:spcBef>
          <a:spcPts val="0"/>
        </a:spcBef>
        <a:spcAft>
          <a:spcPts val="0"/>
        </a:spcAft>
        <a:buClrTx/>
        <a:buSzTx/>
        <a:buFontTx/>
        <a:buNone/>
        <a:tabLst/>
        <a:defRPr sz="1000" b="1" i="0" u="none" strike="noStrike" cap="none" spc="0" baseline="0">
          <a:ln>
            <a:noFill/>
          </a:ln>
          <a:solidFill>
            <a:schemeClr val="tx1"/>
          </a:solidFill>
          <a:uFillTx/>
          <a:latin typeface="+mn-lt"/>
          <a:ea typeface="+mn-ea"/>
          <a:cs typeface="+mn-cs"/>
          <a:sym typeface="Helvetica Neue"/>
        </a:defRPr>
      </a:lvl7pPr>
      <a:lvl8pPr marL="0" marR="0" indent="1125101" algn="r" defTabSz="410751" latinLnBrk="0">
        <a:lnSpc>
          <a:spcPct val="100000"/>
        </a:lnSpc>
        <a:spcBef>
          <a:spcPts val="0"/>
        </a:spcBef>
        <a:spcAft>
          <a:spcPts val="0"/>
        </a:spcAft>
        <a:buClrTx/>
        <a:buSzTx/>
        <a:buFontTx/>
        <a:buNone/>
        <a:tabLst/>
        <a:defRPr sz="1000" b="1" i="0" u="none" strike="noStrike" cap="none" spc="0" baseline="0">
          <a:ln>
            <a:noFill/>
          </a:ln>
          <a:solidFill>
            <a:schemeClr val="tx1"/>
          </a:solidFill>
          <a:uFillTx/>
          <a:latin typeface="+mn-lt"/>
          <a:ea typeface="+mn-ea"/>
          <a:cs typeface="+mn-cs"/>
          <a:sym typeface="Helvetica Neue"/>
        </a:defRPr>
      </a:lvl8pPr>
      <a:lvl9pPr marL="0" marR="0" indent="1285829" algn="r" defTabSz="410751" latinLnBrk="0">
        <a:lnSpc>
          <a:spcPct val="100000"/>
        </a:lnSpc>
        <a:spcBef>
          <a:spcPts val="0"/>
        </a:spcBef>
        <a:spcAft>
          <a:spcPts val="0"/>
        </a:spcAft>
        <a:buClrTx/>
        <a:buSzTx/>
        <a:buFontTx/>
        <a:buNone/>
        <a:tabLst/>
        <a:defRPr sz="1000" b="1" i="0" u="none" strike="noStrike" cap="none" spc="0" baseline="0">
          <a:ln>
            <a:noFill/>
          </a:ln>
          <a:solidFill>
            <a:schemeClr val="tx1"/>
          </a:solidFill>
          <a:uFillTx/>
          <a:latin typeface="+mn-lt"/>
          <a:ea typeface="+mn-ea"/>
          <a:cs typeface="+mn-cs"/>
          <a:sym typeface="Helvetica Neue"/>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fontAlgn="base">
              <a:spcBef>
                <a:spcPct val="0"/>
              </a:spcBef>
              <a:spcAft>
                <a:spcPct val="0"/>
              </a:spcAft>
            </a:pPr>
            <a:endParaRPr lang="en-US">
              <a:solidFill>
                <a:srgbClr val="000000"/>
              </a:solidFill>
              <a:latin typeface="Arial" charset="0"/>
              <a:ea typeface="ＭＳ Ｐゴシック"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fontAlgn="base">
              <a:spcBef>
                <a:spcPct val="0"/>
              </a:spcBef>
              <a:spcAft>
                <a:spcPct val="0"/>
              </a:spcAft>
            </a:pPr>
            <a:endParaRPr lang="en-US">
              <a:solidFill>
                <a:srgbClr val="000000"/>
              </a:solidFill>
              <a:latin typeface="Arial" charset="0"/>
              <a:ea typeface="ＭＳ Ｐゴシック"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fontAlgn="base">
              <a:spcBef>
                <a:spcPct val="0"/>
              </a:spcBef>
              <a:spcAft>
                <a:spcPct val="0"/>
              </a:spcAft>
            </a:pPr>
            <a:fld id="{E8E78EC0-EB7E-6D47-9898-F4B81797B6A1}" type="slidenum">
              <a:rPr lang="en-US" smtClean="0">
                <a:solidFill>
                  <a:srgbClr val="000000"/>
                </a:solidFill>
                <a:latin typeface="Arial" charset="0"/>
                <a:ea typeface="ＭＳ Ｐゴシック" charset="0"/>
              </a:rPr>
              <a:pPr defTabSz="914400" fontAlgn="base">
                <a:spcBef>
                  <a:spcPct val="0"/>
                </a:spcBef>
                <a:spcAft>
                  <a:spcPct val="0"/>
                </a:spcAft>
              </a:pPr>
              <a:t>‹#›</a:t>
            </a:fld>
            <a:endParaRPr lang="en-US">
              <a:solidFill>
                <a:srgbClr val="000000"/>
              </a:solidFill>
              <a:latin typeface="Arial" charset="0"/>
              <a:ea typeface="ＭＳ Ｐゴシック" charset="0"/>
            </a:endParaRPr>
          </a:p>
        </p:txBody>
      </p:sp>
    </p:spTree>
    <p:extLst>
      <p:ext uri="{BB962C8B-B14F-4D97-AF65-F5344CB8AC3E}">
        <p14:creationId xmlns:p14="http://schemas.microsoft.com/office/powerpoint/2010/main" val="1890201609"/>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6"/>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txBox="1">
            <a:spLocks/>
          </p:cNvSpPr>
          <p:nvPr userDrawn="1"/>
        </p:nvSpPr>
        <p:spPr bwMode="auto">
          <a:xfrm>
            <a:off x="2286000" y="6477000"/>
            <a:ext cx="6858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eaLnBrk="0" hangingPunct="0">
              <a:defRPr>
                <a:solidFill>
                  <a:schemeClr val="tx1"/>
                </a:solidFill>
                <a:latin typeface="Arial" charset="0"/>
                <a:ea typeface="ＭＳ Ｐゴシック" pitchFamily="34" charset="-128"/>
              </a:defRPr>
            </a:lvl1pPr>
            <a:lvl2pPr marL="742950" indent="-285750"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fontAlgn="base" hangingPunct="1">
              <a:spcBef>
                <a:spcPct val="20000"/>
              </a:spcBef>
              <a:spcAft>
                <a:spcPct val="0"/>
              </a:spcAft>
              <a:buFont typeface="Arial" charset="0"/>
              <a:buNone/>
            </a:pPr>
            <a:r>
              <a:rPr lang="en-US" sz="1200" b="1" i="1" dirty="0">
                <a:solidFill>
                  <a:srgbClr val="000000"/>
                </a:solidFill>
                <a:cs typeface="Arial" charset="0"/>
              </a:rPr>
              <a:t>“Stop, Look, and Listen:  Survival of the Cyber Fittest</a:t>
            </a:r>
            <a:r>
              <a:rPr lang="en-US" sz="1200" b="1" i="1" dirty="0" smtClean="0">
                <a:solidFill>
                  <a:srgbClr val="000000"/>
                </a:solidFill>
                <a:cs typeface="Arial" charset="0"/>
              </a:rPr>
              <a:t>”  •   </a:t>
            </a:r>
            <a:r>
              <a:rPr lang="en-US" sz="1000" dirty="0">
                <a:solidFill>
                  <a:srgbClr val="000000"/>
                </a:solidFill>
                <a:cs typeface="Arial" charset="0"/>
              </a:rPr>
              <a:t>Ana Girdner, CISA, CISM</a:t>
            </a:r>
          </a:p>
        </p:txBody>
      </p:sp>
    </p:spTree>
    <p:extLst>
      <p:ext uri="{BB962C8B-B14F-4D97-AF65-F5344CB8AC3E}">
        <p14:creationId xmlns:p14="http://schemas.microsoft.com/office/powerpoint/2010/main" val="4027235782"/>
      </p:ext>
    </p:extLst>
  </p:cSld>
  <p:clrMap bg1="lt1" tx1="dk1" bg2="lt2" tx2="dk2" accent1="accent1" accent2="accent2" accent3="accent3" accent4="accent4" accent5="accent5" accent6="accent6" hlink="hlink" folHlink="folHlink"/>
  <p:sldLayoutIdLst>
    <p:sldLayoutId id="2147483771" r:id="rId1"/>
    <p:sldLayoutId id="2147483772" r:id="rId2"/>
  </p:sldLayoutIdLst>
  <p:timing>
    <p:tnLst>
      <p:par>
        <p:cTn id="1" dur="indefinite" restart="never" nodeType="tmRoot"/>
      </p:par>
    </p:tnLst>
  </p:timing>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97CEFDE4-545F-43C8-B9C9-7B340000EE75}" type="datetimeFigureOut">
              <a:rPr lang="en-US" smtClean="0">
                <a:solidFill>
                  <a:prstClr val="black">
                    <a:tint val="75000"/>
                  </a:prstClr>
                </a:solidFill>
                <a:latin typeface="Calibri"/>
              </a:rPr>
              <a:pPr defTabSz="914400"/>
              <a:t>05/03/2017</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C00A766B-AD93-4CEE-86D3-18E634E5266C}" type="slidenum">
              <a:rPr lang="en-US" smtClean="0">
                <a:solidFill>
                  <a:prstClr val="black">
                    <a:tint val="75000"/>
                  </a:prstClr>
                </a:solidFill>
                <a:latin typeface="Calibri"/>
              </a:rPr>
              <a:pPr defTabSz="914400"/>
              <a:t>‹#›</a:t>
            </a:fld>
            <a:endParaRPr lang="en-US">
              <a:solidFill>
                <a:prstClr val="black">
                  <a:tint val="75000"/>
                </a:prstClr>
              </a:solidFill>
              <a:latin typeface="Calibri"/>
            </a:endParaRPr>
          </a:p>
        </p:txBody>
      </p:sp>
    </p:spTree>
    <p:extLst>
      <p:ext uri="{BB962C8B-B14F-4D97-AF65-F5344CB8AC3E}">
        <p14:creationId xmlns:p14="http://schemas.microsoft.com/office/powerpoint/2010/main" val="11690484"/>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70.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34.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3.xml"/><Relationship Id="rId1" Type="http://schemas.openxmlformats.org/officeDocument/2006/relationships/slideLayout" Target="../slideLayouts/slideLayout35.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20.jpe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45.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5754" y="-10054"/>
            <a:ext cx="8308975" cy="520417"/>
          </a:xfrm>
        </p:spPr>
        <p:txBody>
          <a:bodyPr>
            <a:noAutofit/>
          </a:bodyPr>
          <a:lstStyle/>
          <a:p>
            <a:r>
              <a:rPr lang="en-US" sz="1600" b="0" dirty="0" smtClean="0">
                <a:solidFill>
                  <a:schemeClr val="accent2">
                    <a:lumMod val="50000"/>
                  </a:schemeClr>
                </a:solidFill>
                <a:latin typeface="Iowan Old Style Black"/>
              </a:rPr>
              <a:t>GCC OPERATIONAL TECHNOLOGY SECURITY FORUM &amp; EXHIBITION 2017</a:t>
            </a:r>
            <a:endParaRPr lang="en-US" sz="1600" b="0" dirty="0">
              <a:solidFill>
                <a:schemeClr val="accent2">
                  <a:lumMod val="50000"/>
                </a:schemeClr>
              </a:solidFill>
              <a:latin typeface="Iowan Old Style Black"/>
            </a:endParaRPr>
          </a:p>
        </p:txBody>
      </p:sp>
      <p:sp>
        <p:nvSpPr>
          <p:cNvPr id="3" name="TextBox 2"/>
          <p:cNvSpPr txBox="1"/>
          <p:nvPr/>
        </p:nvSpPr>
        <p:spPr>
          <a:xfrm>
            <a:off x="200964" y="830245"/>
            <a:ext cx="8813631" cy="954107"/>
          </a:xfrm>
          <a:prstGeom prst="rect">
            <a:avLst/>
          </a:prstGeom>
          <a:noFill/>
        </p:spPr>
        <p:txBody>
          <a:bodyPr wrap="none" rtlCol="0">
            <a:spAutoFit/>
          </a:bodyPr>
          <a:lstStyle/>
          <a:p>
            <a:pPr algn="ctr"/>
            <a:r>
              <a:rPr lang="en-US" sz="2800" dirty="0">
                <a:latin typeface="Bookman Old Style" panose="02050604050505020204" pitchFamily="18" charset="0"/>
              </a:rPr>
              <a:t>Implementing </a:t>
            </a:r>
            <a:r>
              <a:rPr lang="en-US" sz="2800" dirty="0" smtClean="0">
                <a:latin typeface="Bookman Old Style" panose="02050604050505020204" pitchFamily="18" charset="0"/>
              </a:rPr>
              <a:t>A Comprehensive </a:t>
            </a:r>
            <a:r>
              <a:rPr lang="en-US" sz="2800" dirty="0">
                <a:latin typeface="Bookman Old Style" panose="02050604050505020204" pitchFamily="18" charset="0"/>
              </a:rPr>
              <a:t>and </a:t>
            </a:r>
            <a:r>
              <a:rPr lang="en-US" sz="2800" dirty="0" smtClean="0">
                <a:latin typeface="Bookman Old Style" panose="02050604050505020204" pitchFamily="18" charset="0"/>
              </a:rPr>
              <a:t>Sustainable </a:t>
            </a:r>
          </a:p>
          <a:p>
            <a:pPr algn="ctr"/>
            <a:r>
              <a:rPr lang="en-US" sz="2800" dirty="0" smtClean="0">
                <a:latin typeface="Bookman Old Style" panose="02050604050505020204" pitchFamily="18" charset="0"/>
              </a:rPr>
              <a:t>ICS Security </a:t>
            </a:r>
            <a:r>
              <a:rPr lang="en-US" sz="2800" dirty="0">
                <a:latin typeface="Bookman Old Style" panose="02050604050505020204" pitchFamily="18" charset="0"/>
              </a:rPr>
              <a:t>Framework</a:t>
            </a:r>
          </a:p>
        </p:txBody>
      </p:sp>
    </p:spTree>
    <p:extLst>
      <p:ext uri="{BB962C8B-B14F-4D97-AF65-F5344CB8AC3E}">
        <p14:creationId xmlns:p14="http://schemas.microsoft.com/office/powerpoint/2010/main" val="4138910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632560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Picture Placeholder 117"/>
          <p:cNvPicPr>
            <a:picLocks noGrp="1"/>
          </p:cNvPicPr>
          <p:nvPr>
            <p:ph type="pic" idx="13"/>
          </p:nvPr>
        </p:nvPicPr>
        <p:blipFill>
          <a:blip r:embed="rId2">
            <a:extLst/>
          </a:blip>
          <a:stretch>
            <a:fillRect/>
          </a:stretch>
        </p:blipFill>
        <p:spPr>
          <a:xfrm>
            <a:off x="11492" y="0"/>
            <a:ext cx="9144001" cy="5731850"/>
          </a:xfrm>
          <a:prstGeom prst="rect">
            <a:avLst/>
          </a:prstGeom>
        </p:spPr>
      </p:pic>
      <p:sp>
        <p:nvSpPr>
          <p:cNvPr id="119" name="Shape 119"/>
          <p:cNvSpPr>
            <a:spLocks noGrp="1"/>
          </p:cNvSpPr>
          <p:nvPr>
            <p:ph type="title"/>
          </p:nvPr>
        </p:nvSpPr>
        <p:spPr>
          <a:xfrm>
            <a:off x="0" y="5731850"/>
            <a:ext cx="9144000" cy="857251"/>
          </a:xfrm>
          <a:prstGeom prst="rect">
            <a:avLst/>
          </a:prstGeom>
        </p:spPr>
        <p:txBody>
          <a:bodyPr>
            <a:normAutofit/>
          </a:bodyPr>
          <a:lstStyle>
            <a:lvl1pPr defTabSz="368045">
              <a:defRPr sz="4536">
                <a:effectLst>
                  <a:outerShdw blurRad="32004" dist="24003" dir="5400000" rotWithShape="0">
                    <a:srgbClr val="000000"/>
                  </a:outerShdw>
                </a:effectLst>
              </a:defRPr>
            </a:lvl1pPr>
          </a:lstStyle>
          <a:p>
            <a:pPr algn="ctr"/>
            <a:r>
              <a:rPr sz="3600" dirty="0"/>
              <a:t>We can not prevent cyber attacks 100%.</a:t>
            </a:r>
          </a:p>
        </p:txBody>
      </p:sp>
      <p:sp>
        <p:nvSpPr>
          <p:cNvPr id="120" name="Shape 120"/>
          <p:cNvSpPr/>
          <p:nvPr/>
        </p:nvSpPr>
        <p:spPr>
          <a:xfrm>
            <a:off x="0" y="5587864"/>
            <a:ext cx="9144000" cy="857251"/>
          </a:xfrm>
          <a:prstGeom prst="rect">
            <a:avLst/>
          </a:prstGeom>
          <a:ln w="12700">
            <a:miter lim="400000"/>
          </a:ln>
          <a:extLst>
            <a:ext uri="{C572A759-6A51-4108-AA02-DFA0A04FC94B}">
              <ma14:wrappingTextBoxFlag xmlns:ma14="http://schemas.microsoft.com/office/mac/drawingml/2011/main" xmlns="" val="1"/>
            </a:ext>
          </a:extLst>
        </p:spPr>
        <p:txBody>
          <a:bodyPr lIns="35715" tIns="35715" rIns="35715" bIns="35715" anchor="b">
            <a:normAutofit fontScale="70000" lnSpcReduction="20000"/>
          </a:bodyPr>
          <a:lstStyle>
            <a:lvl1pPr algn="l" defTabSz="356362">
              <a:defRPr sz="4392">
                <a:effectLst>
                  <a:outerShdw blurRad="30988" dist="23241" dir="5400000" rotWithShape="0">
                    <a:srgbClr val="000000"/>
                  </a:outerShdw>
                </a:effectLst>
              </a:defRPr>
            </a:lvl1pPr>
          </a:lstStyle>
          <a:p>
            <a:pPr algn="ctr" hangingPunct="0"/>
            <a:r>
              <a:rPr lang="en-US" kern="0" dirty="0" smtClean="0">
                <a:solidFill>
                  <a:srgbClr val="FFFFFF"/>
                </a:solidFill>
                <a:latin typeface="Helvetica Neue Light"/>
                <a:ea typeface="Helvetica Neue Light"/>
                <a:cs typeface="Helvetica Neue Light"/>
                <a:sym typeface="Helvetica Neue Light"/>
              </a:rPr>
              <a:t>But w</a:t>
            </a:r>
            <a:r>
              <a:rPr kern="0" dirty="0" smtClean="0">
                <a:solidFill>
                  <a:srgbClr val="FFFFFF"/>
                </a:solidFill>
                <a:latin typeface="Helvetica Neue Light"/>
                <a:ea typeface="Helvetica Neue Light"/>
                <a:cs typeface="Helvetica Neue Light"/>
                <a:sym typeface="Helvetica Neue Light"/>
              </a:rPr>
              <a:t>e </a:t>
            </a:r>
            <a:r>
              <a:rPr kern="0" dirty="0">
                <a:solidFill>
                  <a:srgbClr val="FFFFFF"/>
                </a:solidFill>
                <a:latin typeface="Helvetica Neue Light"/>
                <a:ea typeface="Helvetica Neue Light"/>
                <a:cs typeface="Helvetica Neue Light"/>
                <a:sym typeface="Helvetica Neue Light"/>
              </a:rPr>
              <a:t>can reduce the chances to less than 100%.</a:t>
            </a:r>
          </a:p>
        </p:txBody>
      </p:sp>
      <p:sp>
        <p:nvSpPr>
          <p:cNvPr id="121" name="Shape 121"/>
          <p:cNvSpPr/>
          <p:nvPr/>
        </p:nvSpPr>
        <p:spPr>
          <a:xfrm>
            <a:off x="11492" y="5950465"/>
            <a:ext cx="9155493" cy="857251"/>
          </a:xfrm>
          <a:prstGeom prst="rect">
            <a:avLst/>
          </a:prstGeom>
          <a:ln w="12700">
            <a:miter lim="400000"/>
          </a:ln>
          <a:extLst>
            <a:ext uri="{C572A759-6A51-4108-AA02-DFA0A04FC94B}">
              <ma14:wrappingTextBoxFlag xmlns:ma14="http://schemas.microsoft.com/office/mac/drawingml/2011/main" xmlns="" val="1"/>
            </a:ext>
          </a:extLst>
        </p:spPr>
        <p:txBody>
          <a:bodyPr lIns="35715" tIns="35715" rIns="35715" bIns="35715" anchor="b">
            <a:normAutofit fontScale="85000" lnSpcReduction="20000"/>
          </a:bodyPr>
          <a:lstStyle>
            <a:lvl1pPr algn="l" defTabSz="297941">
              <a:defRPr sz="3672">
                <a:effectLst>
                  <a:outerShdw blurRad="25908" dist="19431" dir="5400000" rotWithShape="0">
                    <a:srgbClr val="000000"/>
                  </a:outerShdw>
                </a:effectLst>
              </a:defRPr>
            </a:lvl1pPr>
          </a:lstStyle>
          <a:p>
            <a:pPr algn="ctr" hangingPunct="0"/>
            <a:r>
              <a:rPr kern="0" dirty="0">
                <a:solidFill>
                  <a:srgbClr val="FFFFFF"/>
                </a:solidFill>
                <a:latin typeface="Helvetica Neue Light"/>
                <a:ea typeface="Helvetica Neue Light"/>
                <a:cs typeface="Helvetica Neue Light"/>
                <a:sym typeface="Helvetica Neue Light"/>
              </a:rPr>
              <a:t>Mitigations will define your resiliency and  speed of recovery.</a:t>
            </a:r>
          </a:p>
        </p:txBody>
      </p:sp>
      <p:sp>
        <p:nvSpPr>
          <p:cNvPr id="122" name="Shape 122"/>
          <p:cNvSpPr/>
          <p:nvPr/>
        </p:nvSpPr>
        <p:spPr>
          <a:xfrm>
            <a:off x="414872" y="1099887"/>
            <a:ext cx="8577224" cy="857251"/>
          </a:xfrm>
          <a:prstGeom prst="rect">
            <a:avLst/>
          </a:prstGeom>
          <a:ln w="12700">
            <a:miter lim="400000"/>
          </a:ln>
          <a:extLst>
            <a:ext uri="{C572A759-6A51-4108-AA02-DFA0A04FC94B}">
              <ma14:wrappingTextBoxFlag xmlns:ma14="http://schemas.microsoft.com/office/mac/drawingml/2011/main" xmlns="" val="1"/>
            </a:ext>
          </a:extLst>
        </p:spPr>
        <p:txBody>
          <a:bodyPr lIns="35715" tIns="35715" rIns="35715" bIns="35715" anchor="b">
            <a:normAutofit fontScale="62500" lnSpcReduction="20000"/>
          </a:bodyPr>
          <a:lstStyle>
            <a:lvl1pPr algn="l" defTabSz="554990">
              <a:defRPr sz="6840">
                <a:effectLst>
                  <a:outerShdw blurRad="48260" dist="36195" dir="5400000" rotWithShape="0">
                    <a:srgbClr val="000000"/>
                  </a:outerShdw>
                </a:effectLst>
              </a:defRPr>
            </a:lvl1pPr>
          </a:lstStyle>
          <a:p>
            <a:pPr hangingPunct="0"/>
            <a:r>
              <a:rPr kern="0">
                <a:solidFill>
                  <a:srgbClr val="FFFFFF"/>
                </a:solidFill>
                <a:latin typeface="Helvetica Neue Light"/>
                <a:ea typeface="Helvetica Neue Light"/>
                <a:cs typeface="Helvetica Neue Light"/>
                <a:sym typeface="Helvetica Neue Light"/>
              </a:rPr>
              <a:t>BUILDING A COMPREHENSIVE </a:t>
            </a:r>
          </a:p>
        </p:txBody>
      </p:sp>
      <p:sp>
        <p:nvSpPr>
          <p:cNvPr id="123" name="Shape 123"/>
          <p:cNvSpPr/>
          <p:nvPr/>
        </p:nvSpPr>
        <p:spPr>
          <a:xfrm>
            <a:off x="1637569" y="2148935"/>
            <a:ext cx="5868862" cy="857251"/>
          </a:xfrm>
          <a:prstGeom prst="rect">
            <a:avLst/>
          </a:prstGeom>
          <a:ln w="12700">
            <a:miter lim="400000"/>
          </a:ln>
          <a:extLst>
            <a:ext uri="{C572A759-6A51-4108-AA02-DFA0A04FC94B}">
              <ma14:wrappingTextBoxFlag xmlns:ma14="http://schemas.microsoft.com/office/mac/drawingml/2011/main" xmlns="" val="1"/>
            </a:ext>
          </a:extLst>
        </p:spPr>
        <p:txBody>
          <a:bodyPr lIns="35715" tIns="35715" rIns="35715" bIns="35715" anchor="b">
            <a:normAutofit fontScale="62500" lnSpcReduction="20000"/>
          </a:bodyPr>
          <a:lstStyle>
            <a:lvl1pPr algn="l">
              <a:defRPr sz="7200"/>
            </a:lvl1pPr>
          </a:lstStyle>
          <a:p>
            <a:pPr defTabSz="410730" hangingPunct="0"/>
            <a:r>
              <a:rPr kern="0">
                <a:solidFill>
                  <a:srgbClr val="FFFFFF"/>
                </a:solidFill>
                <a:effectLst>
                  <a:outerShdw blurRad="50800" dist="38100" dir="5400000" rotWithShape="0">
                    <a:srgbClr val="000000"/>
                  </a:outerShdw>
                </a:effectLst>
                <a:latin typeface="Helvetica Neue Light"/>
                <a:ea typeface="Helvetica Neue Light"/>
                <a:cs typeface="Helvetica Neue Light"/>
                <a:sym typeface="Helvetica Neue Light"/>
              </a:rPr>
              <a:t>AND SUSTAINABLE </a:t>
            </a:r>
          </a:p>
        </p:txBody>
      </p:sp>
      <p:sp>
        <p:nvSpPr>
          <p:cNvPr id="124" name="Shape 124"/>
          <p:cNvSpPr/>
          <p:nvPr/>
        </p:nvSpPr>
        <p:spPr>
          <a:xfrm>
            <a:off x="1038357" y="3343874"/>
            <a:ext cx="7067289" cy="974583"/>
          </a:xfrm>
          <a:prstGeom prst="rect">
            <a:avLst/>
          </a:prstGeom>
          <a:ln w="12700">
            <a:miter lim="400000"/>
          </a:ln>
          <a:extLst>
            <a:ext uri="{C572A759-6A51-4108-AA02-DFA0A04FC94B}">
              <ma14:wrappingTextBoxFlag xmlns:ma14="http://schemas.microsoft.com/office/mac/drawingml/2011/main" xmlns="" val="1"/>
            </a:ext>
          </a:extLst>
        </p:spPr>
        <p:txBody>
          <a:bodyPr lIns="35715" tIns="35715" rIns="35715" bIns="35715" anchor="b">
            <a:normAutofit fontScale="62500" lnSpcReduction="20000"/>
          </a:bodyPr>
          <a:lstStyle>
            <a:lvl1pPr algn="l" defTabSz="566674">
              <a:defRPr sz="6984">
                <a:effectLst>
                  <a:outerShdw blurRad="49276" dist="36957" dir="5400000" rotWithShape="0">
                    <a:srgbClr val="000000"/>
                  </a:outerShdw>
                </a:effectLst>
              </a:defRPr>
            </a:lvl1pPr>
          </a:lstStyle>
          <a:p>
            <a:pPr hangingPunct="0"/>
            <a:r>
              <a:rPr kern="0">
                <a:solidFill>
                  <a:srgbClr val="FFFFFF"/>
                </a:solidFill>
                <a:latin typeface="Helvetica Neue Light"/>
                <a:ea typeface="Helvetica Neue Light"/>
                <a:cs typeface="Helvetica Neue Light"/>
                <a:sym typeface="Helvetica Neue Light"/>
              </a:rPr>
              <a:t>SECURITY FRAMEWORK</a:t>
            </a:r>
          </a:p>
        </p:txBody>
      </p:sp>
      <p:sp>
        <p:nvSpPr>
          <p:cNvPr id="9" name="Shape 127"/>
          <p:cNvSpPr/>
          <p:nvPr/>
        </p:nvSpPr>
        <p:spPr>
          <a:xfrm>
            <a:off x="567272" y="1252287"/>
            <a:ext cx="8577224" cy="857251"/>
          </a:xfrm>
          <a:prstGeom prst="rect">
            <a:avLst/>
          </a:prstGeom>
          <a:ln w="12700">
            <a:miter lim="400000"/>
          </a:ln>
          <a:extLst>
            <a:ext uri="{C572A759-6A51-4108-AA02-DFA0A04FC94B}">
              <ma14:wrappingTextBoxFlag xmlns:ma14="http://schemas.microsoft.com/office/mac/drawingml/2011/main" xmlns="" val="1"/>
            </a:ext>
          </a:extLst>
        </p:spPr>
        <p:txBody>
          <a:bodyPr lIns="35715" tIns="35715" rIns="35715" bIns="35715" anchor="b">
            <a:noAutofit/>
          </a:bodyPr>
          <a:lstStyle>
            <a:lvl1pPr>
              <a:defRPr sz="7200"/>
            </a:lvl1pPr>
          </a:lstStyle>
          <a:p>
            <a:pPr algn="ctr" defTabSz="410730" hangingPunct="0"/>
            <a:r>
              <a:rPr sz="5400" kern="0" dirty="0">
                <a:solidFill>
                  <a:srgbClr val="FFFFFF"/>
                </a:solidFill>
                <a:effectLst>
                  <a:outerShdw blurRad="50800" dist="38100" dir="5400000" rotWithShape="0">
                    <a:srgbClr val="000000"/>
                  </a:outerShdw>
                </a:effectLst>
                <a:latin typeface="Helvetica Neue Light"/>
                <a:ea typeface="Helvetica Neue Light"/>
                <a:cs typeface="Helvetica Neue Light"/>
                <a:sym typeface="Helvetica Neue Light"/>
              </a:rPr>
              <a:t>PREVENT THE ATTACK </a:t>
            </a:r>
          </a:p>
        </p:txBody>
      </p:sp>
      <p:sp>
        <p:nvSpPr>
          <p:cNvPr id="10" name="Shape 128"/>
          <p:cNvSpPr/>
          <p:nvPr/>
        </p:nvSpPr>
        <p:spPr>
          <a:xfrm>
            <a:off x="1298756" y="2290037"/>
            <a:ext cx="6932184" cy="857251"/>
          </a:xfrm>
          <a:prstGeom prst="rect">
            <a:avLst/>
          </a:prstGeom>
          <a:ln w="12700">
            <a:miter lim="400000"/>
          </a:ln>
          <a:extLst>
            <a:ext uri="{C572A759-6A51-4108-AA02-DFA0A04FC94B}">
              <ma14:wrappingTextBoxFlag xmlns:ma14="http://schemas.microsoft.com/office/mac/drawingml/2011/main" xmlns="" val="1"/>
            </a:ext>
          </a:extLst>
        </p:spPr>
        <p:txBody>
          <a:bodyPr lIns="35715" tIns="35715" rIns="35715" bIns="35715" anchor="b">
            <a:noAutofit/>
          </a:bodyPr>
          <a:lstStyle>
            <a:lvl1pPr>
              <a:defRPr sz="7200"/>
            </a:lvl1pPr>
          </a:lstStyle>
          <a:p>
            <a:pPr algn="ctr" defTabSz="410730" hangingPunct="0"/>
            <a:r>
              <a:rPr sz="5400" kern="0" dirty="0">
                <a:solidFill>
                  <a:srgbClr val="FFFFFF"/>
                </a:solidFill>
                <a:effectLst>
                  <a:outerShdw blurRad="50800" dist="38100" dir="5400000" rotWithShape="0">
                    <a:srgbClr val="000000"/>
                  </a:outerShdw>
                </a:effectLst>
                <a:latin typeface="Helvetica Neue Light"/>
                <a:ea typeface="Helvetica Neue Light"/>
                <a:cs typeface="Helvetica Neue Light"/>
                <a:sym typeface="Helvetica Neue Light"/>
              </a:rPr>
              <a:t>DETECT THE ATTACK</a:t>
            </a:r>
          </a:p>
        </p:txBody>
      </p:sp>
      <p:sp>
        <p:nvSpPr>
          <p:cNvPr id="12" name="Shape 129"/>
          <p:cNvSpPr/>
          <p:nvPr/>
        </p:nvSpPr>
        <p:spPr>
          <a:xfrm>
            <a:off x="826663" y="3480449"/>
            <a:ext cx="7594049" cy="874651"/>
          </a:xfrm>
          <a:prstGeom prst="rect">
            <a:avLst/>
          </a:prstGeom>
          <a:ln w="12700">
            <a:miter lim="400000"/>
          </a:ln>
          <a:extLst>
            <a:ext uri="{C572A759-6A51-4108-AA02-DFA0A04FC94B}">
              <ma14:wrappingTextBoxFlag xmlns:ma14="http://schemas.microsoft.com/office/mac/drawingml/2011/main" xmlns="" val="1"/>
            </a:ext>
          </a:extLst>
        </p:spPr>
        <p:txBody>
          <a:bodyPr lIns="35715" tIns="35715" rIns="35715" bIns="35715" anchor="b">
            <a:noAutofit/>
          </a:bodyPr>
          <a:lstStyle>
            <a:lvl1pPr>
              <a:defRPr sz="7200"/>
            </a:lvl1pPr>
          </a:lstStyle>
          <a:p>
            <a:pPr algn="ctr" defTabSz="410730" hangingPunct="0"/>
            <a:r>
              <a:rPr sz="5400" kern="0" dirty="0">
                <a:solidFill>
                  <a:srgbClr val="FFFFFF"/>
                </a:solidFill>
                <a:effectLst>
                  <a:outerShdw blurRad="50800" dist="38100" dir="5400000" rotWithShape="0">
                    <a:srgbClr val="000000"/>
                  </a:outerShdw>
                </a:effectLst>
                <a:latin typeface="Helvetica Neue Light"/>
                <a:ea typeface="Helvetica Neue Light"/>
                <a:cs typeface="Helvetica Neue Light"/>
                <a:sym typeface="Helvetica Neue Light"/>
              </a:rPr>
              <a:t>RESPOND &amp; RECOVER</a:t>
            </a:r>
          </a:p>
        </p:txBody>
      </p:sp>
    </p:spTree>
    <p:extLst>
      <p:ext uri="{BB962C8B-B14F-4D97-AF65-F5344CB8AC3E}">
        <p14:creationId xmlns:p14="http://schemas.microsoft.com/office/powerpoint/2010/main" val="2651442894"/>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0" nodeType="clickEffect">
                                  <p:stCondLst>
                                    <p:cond delay="0"/>
                                  </p:stCondLst>
                                  <p:iterate>
                                    <p:tmAbs val="0"/>
                                  </p:iterate>
                                  <p:childTnLst>
                                    <p:set>
                                      <p:cBhvr>
                                        <p:cTn id="6" fill="hold"/>
                                        <p:tgtEl>
                                          <p:spTgt spid="119"/>
                                        </p:tgtEl>
                                        <p:attrNameLst>
                                          <p:attrName>style.visibility</p:attrName>
                                        </p:attrNameLst>
                                      </p:cBhvr>
                                      <p:to>
                                        <p:strVal val="visible"/>
                                      </p:to>
                                    </p:set>
                                    <p:animEffect transition="in" filter="dissolve">
                                      <p:cBhvr>
                                        <p:cTn id="7" dur="1000"/>
                                        <p:tgtEl>
                                          <p:spTgt spid="1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1" nodeType="clickEffect">
                                  <p:stCondLst>
                                    <p:cond delay="0"/>
                                  </p:stCondLst>
                                  <p:iterate>
                                    <p:tmAbs val="0"/>
                                  </p:iterate>
                                  <p:childTnLst>
                                    <p:animEffect transition="out" filter="wipe(left)">
                                      <p:cBhvr>
                                        <p:cTn id="11" dur="2000" fill="hold"/>
                                        <p:tgtEl>
                                          <p:spTgt spid="119"/>
                                        </p:tgtEl>
                                      </p:cBhvr>
                                    </p:animEffect>
                                    <p:set>
                                      <p:cBhvr>
                                        <p:cTn id="12" fill="hold">
                                          <p:stCondLst>
                                            <p:cond delay="1999"/>
                                          </p:stCondLst>
                                        </p:cTn>
                                        <p:tgtEl>
                                          <p:spTgt spid="1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ntr" fill="hold" grpId="0" nodeType="clickEffect">
                                  <p:stCondLst>
                                    <p:cond delay="0"/>
                                  </p:stCondLst>
                                  <p:iterate>
                                    <p:tmAbs val="0"/>
                                  </p:iterate>
                                  <p:childTnLst>
                                    <p:set>
                                      <p:cBhvr>
                                        <p:cTn id="16" fill="hold"/>
                                        <p:tgtEl>
                                          <p:spTgt spid="120"/>
                                        </p:tgtEl>
                                        <p:attrNameLst>
                                          <p:attrName>style.visibility</p:attrName>
                                        </p:attrNameLst>
                                      </p:cBhvr>
                                      <p:to>
                                        <p:strVal val="visible"/>
                                      </p:to>
                                    </p:set>
                                    <p:animEffect transition="in" filter="dissolve">
                                      <p:cBhvr>
                                        <p:cTn id="17" dur="1000"/>
                                        <p:tgtEl>
                                          <p:spTgt spid="1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8" fill="hold" grpId="1" nodeType="clickEffect">
                                  <p:stCondLst>
                                    <p:cond delay="0"/>
                                  </p:stCondLst>
                                  <p:iterate>
                                    <p:tmAbs val="0"/>
                                  </p:iterate>
                                  <p:childTnLst>
                                    <p:animEffect transition="out" filter="wipe(left)">
                                      <p:cBhvr>
                                        <p:cTn id="21" dur="2000" fill="hold"/>
                                        <p:tgtEl>
                                          <p:spTgt spid="120"/>
                                        </p:tgtEl>
                                      </p:cBhvr>
                                    </p:animEffect>
                                    <p:set>
                                      <p:cBhvr>
                                        <p:cTn id="22" fill="hold">
                                          <p:stCondLst>
                                            <p:cond delay="1999"/>
                                          </p:stCondLst>
                                        </p:cTn>
                                        <p:tgtEl>
                                          <p:spTgt spid="12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ntr" fill="hold" grpId="0" nodeType="clickEffect">
                                  <p:stCondLst>
                                    <p:cond delay="0"/>
                                  </p:stCondLst>
                                  <p:iterate>
                                    <p:tmAbs val="0"/>
                                  </p:iterate>
                                  <p:childTnLst>
                                    <p:set>
                                      <p:cBhvr>
                                        <p:cTn id="26" fill="hold"/>
                                        <p:tgtEl>
                                          <p:spTgt spid="121"/>
                                        </p:tgtEl>
                                        <p:attrNameLst>
                                          <p:attrName>style.visibility</p:attrName>
                                        </p:attrNameLst>
                                      </p:cBhvr>
                                      <p:to>
                                        <p:strVal val="visible"/>
                                      </p:to>
                                    </p:set>
                                    <p:animEffect transition="in" filter="dissolve">
                                      <p:cBhvr>
                                        <p:cTn id="27" dur="1000"/>
                                        <p:tgtEl>
                                          <p:spTgt spid="1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xit" presetSubtype="8" fill="hold" grpId="1" nodeType="clickEffect">
                                  <p:stCondLst>
                                    <p:cond delay="0"/>
                                  </p:stCondLst>
                                  <p:iterate>
                                    <p:tmAbs val="0"/>
                                  </p:iterate>
                                  <p:childTnLst>
                                    <p:animEffect transition="out" filter="wipe(left)">
                                      <p:cBhvr>
                                        <p:cTn id="31" dur="2000" fill="hold"/>
                                        <p:tgtEl>
                                          <p:spTgt spid="121"/>
                                        </p:tgtEl>
                                      </p:cBhvr>
                                    </p:animEffect>
                                    <p:set>
                                      <p:cBhvr>
                                        <p:cTn id="32" fill="hold">
                                          <p:stCondLst>
                                            <p:cond delay="1999"/>
                                          </p:stCondLst>
                                        </p:cTn>
                                        <p:tgtEl>
                                          <p:spTgt spid="12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ntr" fill="hold" grpId="0" nodeType="clickEffect">
                                  <p:stCondLst>
                                    <p:cond delay="0"/>
                                  </p:stCondLst>
                                  <p:iterate>
                                    <p:tmAbs val="0"/>
                                  </p:iterate>
                                  <p:childTnLst>
                                    <p:set>
                                      <p:cBhvr>
                                        <p:cTn id="36" fill="hold"/>
                                        <p:tgtEl>
                                          <p:spTgt spid="122"/>
                                        </p:tgtEl>
                                        <p:attrNameLst>
                                          <p:attrName>style.visibility</p:attrName>
                                        </p:attrNameLst>
                                      </p:cBhvr>
                                      <p:to>
                                        <p:strVal val="visible"/>
                                      </p:to>
                                    </p:set>
                                    <p:animEffect transition="in" filter="dissolve">
                                      <p:cBhvr>
                                        <p:cTn id="37" dur="1000"/>
                                        <p:tgtEl>
                                          <p:spTgt spid="122"/>
                                        </p:tgtEl>
                                      </p:cBhvr>
                                    </p:animEffect>
                                  </p:childTnLst>
                                </p:cTn>
                              </p:par>
                            </p:childTnLst>
                          </p:cTn>
                        </p:par>
                        <p:par>
                          <p:cTn id="38" fill="hold">
                            <p:stCondLst>
                              <p:cond delay="1000"/>
                            </p:stCondLst>
                            <p:childTnLst>
                              <p:par>
                                <p:cTn id="39" presetID="9" presetClass="entr" fill="hold" grpId="0" nodeType="afterEffect">
                                  <p:stCondLst>
                                    <p:cond delay="0"/>
                                  </p:stCondLst>
                                  <p:iterate>
                                    <p:tmAbs val="0"/>
                                  </p:iterate>
                                  <p:childTnLst>
                                    <p:set>
                                      <p:cBhvr>
                                        <p:cTn id="40" fill="hold"/>
                                        <p:tgtEl>
                                          <p:spTgt spid="123"/>
                                        </p:tgtEl>
                                        <p:attrNameLst>
                                          <p:attrName>style.visibility</p:attrName>
                                        </p:attrNameLst>
                                      </p:cBhvr>
                                      <p:to>
                                        <p:strVal val="visible"/>
                                      </p:to>
                                    </p:set>
                                    <p:animEffect transition="in" filter="dissolve">
                                      <p:cBhvr>
                                        <p:cTn id="41" dur="1000"/>
                                        <p:tgtEl>
                                          <p:spTgt spid="123"/>
                                        </p:tgtEl>
                                      </p:cBhvr>
                                    </p:animEffect>
                                  </p:childTnLst>
                                </p:cTn>
                              </p:par>
                            </p:childTnLst>
                          </p:cTn>
                        </p:par>
                        <p:par>
                          <p:cTn id="42" fill="hold">
                            <p:stCondLst>
                              <p:cond delay="2000"/>
                            </p:stCondLst>
                            <p:childTnLst>
                              <p:par>
                                <p:cTn id="43" presetID="9" presetClass="entr" fill="hold" grpId="0" nodeType="afterEffect">
                                  <p:stCondLst>
                                    <p:cond delay="0"/>
                                  </p:stCondLst>
                                  <p:iterate>
                                    <p:tmAbs val="0"/>
                                  </p:iterate>
                                  <p:childTnLst>
                                    <p:set>
                                      <p:cBhvr>
                                        <p:cTn id="44" fill="hold"/>
                                        <p:tgtEl>
                                          <p:spTgt spid="124"/>
                                        </p:tgtEl>
                                        <p:attrNameLst>
                                          <p:attrName>style.visibility</p:attrName>
                                        </p:attrNameLst>
                                      </p:cBhvr>
                                      <p:to>
                                        <p:strVal val="visible"/>
                                      </p:to>
                                    </p:set>
                                    <p:animEffect transition="in" filter="dissolve">
                                      <p:cBhvr>
                                        <p:cTn id="45" dur="1000"/>
                                        <p:tgtEl>
                                          <p:spTgt spid="124"/>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xit" fill="hold" grpId="1" nodeType="clickEffect">
                                  <p:stCondLst>
                                    <p:cond delay="0"/>
                                  </p:stCondLst>
                                  <p:iterate>
                                    <p:tmAbs val="0"/>
                                  </p:iterate>
                                  <p:childTnLst>
                                    <p:animEffect transition="out" filter="dissolve">
                                      <p:cBhvr>
                                        <p:cTn id="49" dur="1000" fill="hold"/>
                                        <p:tgtEl>
                                          <p:spTgt spid="122"/>
                                        </p:tgtEl>
                                      </p:cBhvr>
                                    </p:animEffect>
                                    <p:set>
                                      <p:cBhvr>
                                        <p:cTn id="50" fill="hold">
                                          <p:stCondLst>
                                            <p:cond delay="999"/>
                                          </p:stCondLst>
                                        </p:cTn>
                                        <p:tgtEl>
                                          <p:spTgt spid="122"/>
                                        </p:tgtEl>
                                        <p:attrNameLst>
                                          <p:attrName>style.visibility</p:attrName>
                                        </p:attrNameLst>
                                      </p:cBhvr>
                                      <p:to>
                                        <p:strVal val="hidden"/>
                                      </p:to>
                                    </p:set>
                                  </p:childTnLst>
                                </p:cTn>
                              </p:par>
                              <p:par>
                                <p:cTn id="51" presetID="9" presetClass="exit" fill="hold" grpId="1" nodeType="withEffect">
                                  <p:stCondLst>
                                    <p:cond delay="0"/>
                                  </p:stCondLst>
                                  <p:iterate>
                                    <p:tmAbs val="0"/>
                                  </p:iterate>
                                  <p:childTnLst>
                                    <p:animEffect transition="out" filter="dissolve">
                                      <p:cBhvr>
                                        <p:cTn id="52" dur="1000" fill="hold"/>
                                        <p:tgtEl>
                                          <p:spTgt spid="123"/>
                                        </p:tgtEl>
                                      </p:cBhvr>
                                    </p:animEffect>
                                    <p:set>
                                      <p:cBhvr>
                                        <p:cTn id="53" fill="hold">
                                          <p:stCondLst>
                                            <p:cond delay="999"/>
                                          </p:stCondLst>
                                        </p:cTn>
                                        <p:tgtEl>
                                          <p:spTgt spid="123"/>
                                        </p:tgtEl>
                                        <p:attrNameLst>
                                          <p:attrName>style.visibility</p:attrName>
                                        </p:attrNameLst>
                                      </p:cBhvr>
                                      <p:to>
                                        <p:strVal val="hidden"/>
                                      </p:to>
                                    </p:set>
                                  </p:childTnLst>
                                </p:cTn>
                              </p:par>
                              <p:par>
                                <p:cTn id="54" presetID="9" presetClass="exit" fill="hold" grpId="1" nodeType="withEffect">
                                  <p:stCondLst>
                                    <p:cond delay="0"/>
                                  </p:stCondLst>
                                  <p:iterate>
                                    <p:tmAbs val="0"/>
                                  </p:iterate>
                                  <p:childTnLst>
                                    <p:animEffect transition="out" filter="dissolve">
                                      <p:cBhvr>
                                        <p:cTn id="55" dur="1000" fill="hold"/>
                                        <p:tgtEl>
                                          <p:spTgt spid="124"/>
                                        </p:tgtEl>
                                      </p:cBhvr>
                                    </p:animEffect>
                                    <p:set>
                                      <p:cBhvr>
                                        <p:cTn id="56" fill="hold">
                                          <p:stCondLst>
                                            <p:cond delay="999"/>
                                          </p:stCondLst>
                                        </p:cTn>
                                        <p:tgtEl>
                                          <p:spTgt spid="12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9" presetClass="entr" fill="hold" grpId="0" nodeType="clickEffect">
                                  <p:stCondLst>
                                    <p:cond delay="0"/>
                                  </p:stCondLst>
                                  <p:iterate>
                                    <p:tmAbs val="0"/>
                                  </p:iterate>
                                  <p:childTnLst>
                                    <p:set>
                                      <p:cBhvr>
                                        <p:cTn id="60" fill="hold"/>
                                        <p:tgtEl>
                                          <p:spTgt spid="9"/>
                                        </p:tgtEl>
                                        <p:attrNameLst>
                                          <p:attrName>style.visibility</p:attrName>
                                        </p:attrNameLst>
                                      </p:cBhvr>
                                      <p:to>
                                        <p:strVal val="visible"/>
                                      </p:to>
                                    </p:set>
                                    <p:animEffect transition="in" filter="dissolve">
                                      <p:cBhvr>
                                        <p:cTn id="61" dur="1000"/>
                                        <p:tgtEl>
                                          <p:spTgt spid="9"/>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fill="hold" grpId="0" nodeType="clickEffect">
                                  <p:stCondLst>
                                    <p:cond delay="0"/>
                                  </p:stCondLst>
                                  <p:iterate>
                                    <p:tmAbs val="0"/>
                                  </p:iterate>
                                  <p:childTnLst>
                                    <p:set>
                                      <p:cBhvr>
                                        <p:cTn id="65" fill="hold"/>
                                        <p:tgtEl>
                                          <p:spTgt spid="10"/>
                                        </p:tgtEl>
                                        <p:attrNameLst>
                                          <p:attrName>style.visibility</p:attrName>
                                        </p:attrNameLst>
                                      </p:cBhvr>
                                      <p:to>
                                        <p:strVal val="visible"/>
                                      </p:to>
                                    </p:set>
                                    <p:animEffect transition="in" filter="dissolve">
                                      <p:cBhvr>
                                        <p:cTn id="66" dur="100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ntr" fill="hold" grpId="0" nodeType="clickEffect">
                                  <p:stCondLst>
                                    <p:cond delay="0"/>
                                  </p:stCondLst>
                                  <p:iterate>
                                    <p:tmAbs val="0"/>
                                  </p:iterate>
                                  <p:childTnLst>
                                    <p:set>
                                      <p:cBhvr>
                                        <p:cTn id="70" fill="hold"/>
                                        <p:tgtEl>
                                          <p:spTgt spid="12"/>
                                        </p:tgtEl>
                                        <p:attrNameLst>
                                          <p:attrName>style.visibility</p:attrName>
                                        </p:attrNameLst>
                                      </p:cBhvr>
                                      <p:to>
                                        <p:strVal val="visible"/>
                                      </p:to>
                                    </p:set>
                                    <p:animEffect transition="in" filter="dissolve">
                                      <p:cBhvr>
                                        <p:cTn id="7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advAuto="0"/>
      <p:bldP spid="119" grpId="1" animBg="1" advAuto="0"/>
      <p:bldP spid="120" grpId="0" animBg="1" advAuto="0"/>
      <p:bldP spid="120" grpId="1" animBg="1" advAuto="0"/>
      <p:bldP spid="121" grpId="0" animBg="1" advAuto="0"/>
      <p:bldP spid="121" grpId="1" animBg="1" advAuto="0"/>
      <p:bldP spid="122" grpId="0" animBg="1" advAuto="0"/>
      <p:bldP spid="122" grpId="1" animBg="1" advAuto="0"/>
      <p:bldP spid="123" grpId="0" animBg="1" advAuto="0"/>
      <p:bldP spid="123" grpId="1" animBg="1" advAuto="0"/>
      <p:bldP spid="124" grpId="0" animBg="1" advAuto="0"/>
      <p:bldP spid="124" grpId="1" animBg="1" advAuto="0"/>
      <p:bldP spid="9" grpId="0" animBg="1" advAuto="0"/>
      <p:bldP spid="10" grpId="0" animBg="1" advAuto="0"/>
      <p:bldP spid="12"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lternate Process 12"/>
          <p:cNvSpPr/>
          <p:nvPr/>
        </p:nvSpPr>
        <p:spPr>
          <a:xfrm>
            <a:off x="4452300" y="1093688"/>
            <a:ext cx="1938915" cy="1481540"/>
          </a:xfrm>
          <a:prstGeom prst="flowChartAlternateProcess">
            <a:avLst/>
          </a:prstGeom>
          <a:solidFill>
            <a:schemeClr val="bg1"/>
          </a:solid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tx1">
                    <a:lumMod val="95000"/>
                    <a:lumOff val="5000"/>
                  </a:schemeClr>
                </a:solidFill>
              </a:rPr>
              <a:t>Shutdown of plant processing</a:t>
            </a:r>
            <a:endParaRPr lang="en-US" sz="2000" dirty="0">
              <a:solidFill>
                <a:schemeClr val="tx1">
                  <a:lumMod val="95000"/>
                  <a:lumOff val="5000"/>
                </a:schemeClr>
              </a:solidFill>
            </a:endParaRPr>
          </a:p>
        </p:txBody>
      </p:sp>
      <p:sp>
        <p:nvSpPr>
          <p:cNvPr id="14" name="Alternate Process 13"/>
          <p:cNvSpPr/>
          <p:nvPr/>
        </p:nvSpPr>
        <p:spPr>
          <a:xfrm>
            <a:off x="4495116" y="2841846"/>
            <a:ext cx="1938915" cy="1481540"/>
          </a:xfrm>
          <a:prstGeom prst="flowChartAlternateProcess">
            <a:avLst/>
          </a:prstGeom>
          <a:solidFill>
            <a:schemeClr val="bg1"/>
          </a:solid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tx1">
                    <a:lumMod val="95000"/>
                    <a:lumOff val="5000"/>
                  </a:schemeClr>
                </a:solidFill>
              </a:rPr>
              <a:t>Destruction of the processing equipment</a:t>
            </a:r>
            <a:endParaRPr lang="en-US" sz="2000" dirty="0">
              <a:solidFill>
                <a:schemeClr val="tx1">
                  <a:lumMod val="95000"/>
                  <a:lumOff val="5000"/>
                </a:schemeClr>
              </a:solidFill>
            </a:endParaRPr>
          </a:p>
        </p:txBody>
      </p:sp>
      <p:sp>
        <p:nvSpPr>
          <p:cNvPr id="15" name="Alternate Process 14"/>
          <p:cNvSpPr/>
          <p:nvPr/>
        </p:nvSpPr>
        <p:spPr>
          <a:xfrm>
            <a:off x="4480210" y="4624206"/>
            <a:ext cx="1938915" cy="1481540"/>
          </a:xfrm>
          <a:prstGeom prst="flowChartAlternateProcess">
            <a:avLst/>
          </a:prstGeom>
          <a:solidFill>
            <a:schemeClr val="bg1"/>
          </a:solid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tx1">
                    <a:lumMod val="95000"/>
                    <a:lumOff val="5000"/>
                  </a:schemeClr>
                </a:solidFill>
              </a:rPr>
              <a:t>Disabling of safety functions</a:t>
            </a:r>
            <a:endParaRPr lang="en-US" sz="2000" dirty="0">
              <a:solidFill>
                <a:schemeClr val="tx1">
                  <a:lumMod val="95000"/>
                  <a:lumOff val="5000"/>
                </a:schemeClr>
              </a:solidFill>
            </a:endParaRPr>
          </a:p>
        </p:txBody>
      </p:sp>
      <p:cxnSp>
        <p:nvCxnSpPr>
          <p:cNvPr id="19" name="Straight Arrow Connector 18"/>
          <p:cNvCxnSpPr/>
          <p:nvPr/>
        </p:nvCxnSpPr>
        <p:spPr>
          <a:xfrm>
            <a:off x="6393118" y="1801209"/>
            <a:ext cx="877313" cy="0"/>
          </a:xfrm>
          <a:prstGeom prst="straightConnector1">
            <a:avLst/>
          </a:prstGeom>
          <a:ln>
            <a:solidFill>
              <a:schemeClr val="tx1">
                <a:lumMod val="95000"/>
                <a:lumOff val="5000"/>
              </a:schemeClr>
            </a:solidFill>
            <a:tailEnd type="arrow"/>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7270431" y="1599359"/>
            <a:ext cx="1505234" cy="369332"/>
          </a:xfrm>
          <a:prstGeom prst="rect">
            <a:avLst/>
          </a:prstGeom>
          <a:noFill/>
        </p:spPr>
        <p:txBody>
          <a:bodyPr wrap="square" rtlCol="0">
            <a:spAutoFit/>
          </a:bodyPr>
          <a:lstStyle/>
          <a:p>
            <a:r>
              <a:rPr lang="en-US" dirty="0" smtClean="0"/>
              <a:t>Financial Loss</a:t>
            </a:r>
            <a:endParaRPr lang="en-US" dirty="0"/>
          </a:p>
        </p:txBody>
      </p:sp>
      <p:sp>
        <p:nvSpPr>
          <p:cNvPr id="26" name="TextBox 25"/>
          <p:cNvSpPr txBox="1"/>
          <p:nvPr/>
        </p:nvSpPr>
        <p:spPr>
          <a:xfrm>
            <a:off x="7311344" y="3221513"/>
            <a:ext cx="1588965" cy="646331"/>
          </a:xfrm>
          <a:prstGeom prst="rect">
            <a:avLst/>
          </a:prstGeom>
          <a:noFill/>
        </p:spPr>
        <p:txBody>
          <a:bodyPr wrap="square" rtlCol="0">
            <a:spAutoFit/>
          </a:bodyPr>
          <a:lstStyle/>
          <a:p>
            <a:pPr algn="ctr"/>
            <a:r>
              <a:rPr lang="en-US" dirty="0" smtClean="0"/>
              <a:t>Environmental impact</a:t>
            </a:r>
            <a:endParaRPr lang="en-US" dirty="0"/>
          </a:p>
        </p:txBody>
      </p:sp>
      <p:sp>
        <p:nvSpPr>
          <p:cNvPr id="27" name="TextBox 26"/>
          <p:cNvSpPr txBox="1"/>
          <p:nvPr/>
        </p:nvSpPr>
        <p:spPr>
          <a:xfrm>
            <a:off x="7311344" y="5187223"/>
            <a:ext cx="1732004" cy="369332"/>
          </a:xfrm>
          <a:prstGeom prst="rect">
            <a:avLst/>
          </a:prstGeom>
          <a:noFill/>
        </p:spPr>
        <p:txBody>
          <a:bodyPr wrap="square" rtlCol="0">
            <a:spAutoFit/>
          </a:bodyPr>
          <a:lstStyle/>
          <a:p>
            <a:pPr algn="ctr"/>
            <a:r>
              <a:rPr lang="en-US" dirty="0" smtClean="0"/>
              <a:t>Safety incident</a:t>
            </a:r>
            <a:endParaRPr lang="en-US" dirty="0"/>
          </a:p>
        </p:txBody>
      </p:sp>
      <p:sp>
        <p:nvSpPr>
          <p:cNvPr id="28" name="Alternate Process 27"/>
          <p:cNvSpPr/>
          <p:nvPr/>
        </p:nvSpPr>
        <p:spPr>
          <a:xfrm>
            <a:off x="298694" y="2518316"/>
            <a:ext cx="2940193" cy="1998903"/>
          </a:xfrm>
          <a:prstGeom prst="flowChartAlternateProcess">
            <a:avLst/>
          </a:prstGeom>
          <a:pattFill prst="wdUpDiag">
            <a:fgClr>
              <a:prstClr val="black"/>
            </a:fgClr>
            <a:bgClr>
              <a:srgbClr val="FFFF00"/>
            </a:bgClr>
          </a:patt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Alternate Process 28"/>
          <p:cNvSpPr/>
          <p:nvPr/>
        </p:nvSpPr>
        <p:spPr>
          <a:xfrm>
            <a:off x="547865" y="2781395"/>
            <a:ext cx="2493283" cy="1481540"/>
          </a:xfrm>
          <a:prstGeom prst="flowChartAlternateProcess">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tx1">
                    <a:lumMod val="95000"/>
                    <a:lumOff val="5000"/>
                  </a:schemeClr>
                </a:solidFill>
              </a:rPr>
              <a:t>Unauthorized and Undetected control of ICS systems</a:t>
            </a:r>
            <a:endParaRPr lang="en-US" sz="2000" dirty="0">
              <a:solidFill>
                <a:schemeClr val="tx1">
                  <a:lumMod val="95000"/>
                  <a:lumOff val="5000"/>
                </a:schemeClr>
              </a:solidFill>
            </a:endParaRPr>
          </a:p>
        </p:txBody>
      </p:sp>
      <p:cxnSp>
        <p:nvCxnSpPr>
          <p:cNvPr id="32" name="Straight Arrow Connector 31"/>
          <p:cNvCxnSpPr/>
          <p:nvPr/>
        </p:nvCxnSpPr>
        <p:spPr>
          <a:xfrm>
            <a:off x="6434031" y="3544679"/>
            <a:ext cx="877313" cy="0"/>
          </a:xfrm>
          <a:prstGeom prst="straightConnector1">
            <a:avLst/>
          </a:prstGeom>
          <a:ln>
            <a:solidFill>
              <a:schemeClr val="tx1">
                <a:lumMod val="95000"/>
                <a:lumOff val="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6434031" y="5427717"/>
            <a:ext cx="877313" cy="0"/>
          </a:xfrm>
          <a:prstGeom prst="straightConnector1">
            <a:avLst/>
          </a:prstGeom>
          <a:ln>
            <a:solidFill>
              <a:schemeClr val="tx1">
                <a:lumMod val="95000"/>
                <a:lumOff val="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V="1">
            <a:off x="3238887" y="1807608"/>
            <a:ext cx="1213413" cy="1585611"/>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3238887" y="3470960"/>
            <a:ext cx="1256229" cy="0"/>
          </a:xfrm>
          <a:prstGeom prst="line">
            <a:avLst/>
          </a:prstGeom>
          <a:ln>
            <a:solidFill>
              <a:schemeClr val="tx1">
                <a:lumMod val="95000"/>
                <a:lumOff val="5000"/>
              </a:schemeClr>
            </a:solidFill>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a:stCxn id="28" idx="3"/>
          </p:cNvCxnSpPr>
          <p:nvPr/>
        </p:nvCxnSpPr>
        <p:spPr>
          <a:xfrm>
            <a:off x="3238887" y="3517768"/>
            <a:ext cx="1256229" cy="1882041"/>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517470" y="615804"/>
            <a:ext cx="2728498" cy="1323439"/>
          </a:xfrm>
          <a:prstGeom prst="rect">
            <a:avLst/>
          </a:prstGeom>
          <a:noFill/>
          <a:ln w="12700" cmpd="sng">
            <a:solidFill>
              <a:srgbClr val="0D0D0D"/>
            </a:solidFill>
          </a:ln>
        </p:spPr>
        <p:txBody>
          <a:bodyPr wrap="square" rtlCol="0">
            <a:spAutoFit/>
          </a:bodyPr>
          <a:lstStyle/>
          <a:p>
            <a:pPr algn="ctr"/>
            <a:r>
              <a:rPr lang="en-US" sz="2000" b="1" dirty="0" smtClean="0"/>
              <a:t>Controlling and Monitoring the plant using Industrial Control systems</a:t>
            </a:r>
            <a:endParaRPr lang="en-US" sz="2000" b="1" dirty="0"/>
          </a:p>
        </p:txBody>
      </p:sp>
      <p:cxnSp>
        <p:nvCxnSpPr>
          <p:cNvPr id="48" name="Straight Arrow Connector 47"/>
          <p:cNvCxnSpPr/>
          <p:nvPr/>
        </p:nvCxnSpPr>
        <p:spPr>
          <a:xfrm flipH="1">
            <a:off x="1877429" y="1962357"/>
            <a:ext cx="4290" cy="587913"/>
          </a:xfrm>
          <a:prstGeom prst="straightConnector1">
            <a:avLst/>
          </a:prstGeom>
          <a:ln>
            <a:solidFill>
              <a:schemeClr val="tx1">
                <a:lumMod val="95000"/>
                <a:lumOff val="5000"/>
              </a:schemeClr>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06918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p:bldP spid="26" grpId="0"/>
      <p:bldP spid="27" grpId="0"/>
      <p:bldP spid="28" grpId="0" animBg="1"/>
      <p:bldP spid="29" grpId="0" animBg="1"/>
      <p:bldP spid="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lternate Process 17"/>
          <p:cNvSpPr/>
          <p:nvPr/>
        </p:nvSpPr>
        <p:spPr>
          <a:xfrm>
            <a:off x="4007271" y="2675522"/>
            <a:ext cx="2940193" cy="1998903"/>
          </a:xfrm>
          <a:prstGeom prst="flowChartAlternateProcess">
            <a:avLst/>
          </a:prstGeom>
          <a:pattFill prst="wdUpDiag">
            <a:fgClr>
              <a:prstClr val="black"/>
            </a:fgClr>
            <a:bgClr>
              <a:srgbClr val="FFFF00"/>
            </a:bgClr>
          </a:patt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Alternate Process 20"/>
          <p:cNvSpPr/>
          <p:nvPr/>
        </p:nvSpPr>
        <p:spPr>
          <a:xfrm>
            <a:off x="4256442" y="2938601"/>
            <a:ext cx="2493283" cy="1481540"/>
          </a:xfrm>
          <a:prstGeom prst="flowChartAlternateProcess">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tx1">
                    <a:lumMod val="95000"/>
                    <a:lumOff val="5000"/>
                  </a:schemeClr>
                </a:solidFill>
              </a:rPr>
              <a:t>Unauthorized and Undetected control of ICS systems</a:t>
            </a:r>
            <a:endParaRPr lang="en-US" sz="2000" dirty="0">
              <a:solidFill>
                <a:schemeClr val="tx1">
                  <a:lumMod val="95000"/>
                  <a:lumOff val="5000"/>
                </a:schemeClr>
              </a:solidFill>
            </a:endParaRPr>
          </a:p>
        </p:txBody>
      </p:sp>
      <p:sp>
        <p:nvSpPr>
          <p:cNvPr id="22" name="TextBox 21"/>
          <p:cNvSpPr txBox="1"/>
          <p:nvPr/>
        </p:nvSpPr>
        <p:spPr>
          <a:xfrm>
            <a:off x="4226047" y="773010"/>
            <a:ext cx="2728498" cy="1323439"/>
          </a:xfrm>
          <a:prstGeom prst="rect">
            <a:avLst/>
          </a:prstGeom>
          <a:noFill/>
          <a:ln w="12700" cmpd="sng">
            <a:solidFill>
              <a:srgbClr val="0D0D0D"/>
            </a:solidFill>
          </a:ln>
        </p:spPr>
        <p:txBody>
          <a:bodyPr wrap="square" rtlCol="0">
            <a:spAutoFit/>
          </a:bodyPr>
          <a:lstStyle/>
          <a:p>
            <a:pPr algn="ctr"/>
            <a:r>
              <a:rPr lang="en-US" sz="2000" b="1" dirty="0" smtClean="0"/>
              <a:t>Controlling and Monitoring the plant using Industrial Control systems</a:t>
            </a:r>
            <a:endParaRPr lang="en-US" sz="2000" b="1" dirty="0"/>
          </a:p>
        </p:txBody>
      </p:sp>
      <p:cxnSp>
        <p:nvCxnSpPr>
          <p:cNvPr id="23" name="Straight Arrow Connector 22"/>
          <p:cNvCxnSpPr/>
          <p:nvPr/>
        </p:nvCxnSpPr>
        <p:spPr>
          <a:xfrm flipH="1">
            <a:off x="5586006" y="2119563"/>
            <a:ext cx="4290" cy="587913"/>
          </a:xfrm>
          <a:prstGeom prst="straightConnector1">
            <a:avLst/>
          </a:prstGeom>
          <a:ln>
            <a:solidFill>
              <a:schemeClr val="tx1">
                <a:lumMod val="95000"/>
                <a:lumOff val="5000"/>
              </a:schemeClr>
            </a:solidFill>
            <a:tailEnd type="arrow"/>
          </a:ln>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692375" y="659727"/>
            <a:ext cx="184666" cy="369332"/>
          </a:xfrm>
          <a:prstGeom prst="rect">
            <a:avLst/>
          </a:prstGeom>
          <a:noFill/>
        </p:spPr>
        <p:txBody>
          <a:bodyPr wrap="none" rtlCol="0">
            <a:spAutoFit/>
          </a:bodyPr>
          <a:lstStyle/>
          <a:p>
            <a:r>
              <a:rPr lang="en-US" dirty="0" smtClean="0"/>
              <a:t> </a:t>
            </a:r>
            <a:endParaRPr lang="en-US" dirty="0"/>
          </a:p>
        </p:txBody>
      </p:sp>
      <p:sp>
        <p:nvSpPr>
          <p:cNvPr id="3" name="TextBox 2"/>
          <p:cNvSpPr txBox="1"/>
          <p:nvPr/>
        </p:nvSpPr>
        <p:spPr>
          <a:xfrm>
            <a:off x="692375" y="1922646"/>
            <a:ext cx="1832290" cy="646331"/>
          </a:xfrm>
          <a:prstGeom prst="rect">
            <a:avLst/>
          </a:prstGeom>
          <a:noFill/>
          <a:ln>
            <a:solidFill>
              <a:srgbClr val="0D0D0D"/>
            </a:solidFill>
          </a:ln>
        </p:spPr>
        <p:txBody>
          <a:bodyPr wrap="square" rtlCol="0">
            <a:spAutoFit/>
          </a:bodyPr>
          <a:lstStyle/>
          <a:p>
            <a:pPr algn="ctr"/>
            <a:r>
              <a:rPr lang="en-US" dirty="0" smtClean="0">
                <a:ln w="12700" cmpd="sng">
                  <a:solidFill>
                    <a:schemeClr val="tx1">
                      <a:lumMod val="95000"/>
                      <a:lumOff val="5000"/>
                    </a:schemeClr>
                  </a:solidFill>
                </a:ln>
              </a:rPr>
              <a:t>DIRECT PHYSICAL ACCESS</a:t>
            </a:r>
            <a:endParaRPr lang="en-US" dirty="0">
              <a:ln w="12700" cmpd="sng">
                <a:solidFill>
                  <a:schemeClr val="tx1">
                    <a:lumMod val="95000"/>
                    <a:lumOff val="5000"/>
                  </a:schemeClr>
                </a:solidFill>
              </a:ln>
            </a:endParaRPr>
          </a:p>
        </p:txBody>
      </p:sp>
      <p:sp>
        <p:nvSpPr>
          <p:cNvPr id="24" name="TextBox 23"/>
          <p:cNvSpPr txBox="1"/>
          <p:nvPr/>
        </p:nvSpPr>
        <p:spPr>
          <a:xfrm>
            <a:off x="638438" y="2755825"/>
            <a:ext cx="1832290" cy="923330"/>
          </a:xfrm>
          <a:prstGeom prst="rect">
            <a:avLst/>
          </a:prstGeom>
          <a:noFill/>
          <a:ln>
            <a:solidFill>
              <a:srgbClr val="0D0D0D"/>
            </a:solidFill>
          </a:ln>
        </p:spPr>
        <p:txBody>
          <a:bodyPr wrap="square" rtlCol="0">
            <a:spAutoFit/>
          </a:bodyPr>
          <a:lstStyle/>
          <a:p>
            <a:pPr algn="ctr"/>
            <a:r>
              <a:rPr lang="en-US" dirty="0" smtClean="0">
                <a:ln w="12700" cmpd="sng">
                  <a:solidFill>
                    <a:schemeClr val="tx1">
                      <a:lumMod val="95000"/>
                      <a:lumOff val="5000"/>
                    </a:schemeClr>
                  </a:solidFill>
                </a:ln>
              </a:rPr>
              <a:t>REMOTE CONNECTION TO THE SYSTEMS</a:t>
            </a:r>
            <a:endParaRPr lang="en-US" dirty="0">
              <a:ln w="12700" cmpd="sng">
                <a:solidFill>
                  <a:schemeClr val="tx1">
                    <a:lumMod val="95000"/>
                    <a:lumOff val="5000"/>
                  </a:schemeClr>
                </a:solidFill>
              </a:ln>
            </a:endParaRPr>
          </a:p>
        </p:txBody>
      </p:sp>
      <p:cxnSp>
        <p:nvCxnSpPr>
          <p:cNvPr id="9" name="Straight Arrow Connector 8"/>
          <p:cNvCxnSpPr/>
          <p:nvPr/>
        </p:nvCxnSpPr>
        <p:spPr>
          <a:xfrm>
            <a:off x="2524665" y="2199214"/>
            <a:ext cx="1469486" cy="1211993"/>
          </a:xfrm>
          <a:prstGeom prst="straightConnector1">
            <a:avLst/>
          </a:prstGeom>
          <a:ln>
            <a:solidFill>
              <a:schemeClr val="bg2">
                <a:lumMod val="1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2470728" y="3400136"/>
            <a:ext cx="1536543" cy="0"/>
          </a:xfrm>
          <a:prstGeom prst="straightConnector1">
            <a:avLst/>
          </a:prstGeom>
          <a:ln>
            <a:solidFill>
              <a:schemeClr val="bg2">
                <a:lumMod val="10000"/>
              </a:schemeClr>
            </a:solidFill>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638438" y="3831555"/>
            <a:ext cx="1832290" cy="646331"/>
          </a:xfrm>
          <a:prstGeom prst="rect">
            <a:avLst/>
          </a:prstGeom>
          <a:noFill/>
          <a:ln>
            <a:solidFill>
              <a:srgbClr val="0D0D0D"/>
            </a:solidFill>
          </a:ln>
        </p:spPr>
        <p:txBody>
          <a:bodyPr wrap="square" rtlCol="0">
            <a:spAutoFit/>
          </a:bodyPr>
          <a:lstStyle/>
          <a:p>
            <a:pPr algn="ctr"/>
            <a:r>
              <a:rPr lang="en-US" dirty="0" smtClean="0">
                <a:ln w="12700" cmpd="sng">
                  <a:solidFill>
                    <a:schemeClr val="tx1">
                      <a:lumMod val="95000"/>
                      <a:lumOff val="5000"/>
                    </a:schemeClr>
                  </a:solidFill>
                </a:ln>
              </a:rPr>
              <a:t>MALICIOUS SOFTWARE</a:t>
            </a:r>
            <a:endParaRPr lang="en-US" dirty="0">
              <a:ln w="12700" cmpd="sng">
                <a:solidFill>
                  <a:schemeClr val="tx1">
                    <a:lumMod val="95000"/>
                    <a:lumOff val="5000"/>
                  </a:schemeClr>
                </a:solidFill>
              </a:ln>
            </a:endParaRPr>
          </a:p>
        </p:txBody>
      </p:sp>
      <p:cxnSp>
        <p:nvCxnSpPr>
          <p:cNvPr id="37" name="Straight Arrow Connector 36"/>
          <p:cNvCxnSpPr>
            <a:stCxn id="36" idx="3"/>
          </p:cNvCxnSpPr>
          <p:nvPr/>
        </p:nvCxnSpPr>
        <p:spPr>
          <a:xfrm flipV="1">
            <a:off x="2470728" y="3411207"/>
            <a:ext cx="1523423" cy="743514"/>
          </a:xfrm>
          <a:prstGeom prst="straightConnector1">
            <a:avLst/>
          </a:prstGeom>
          <a:ln>
            <a:solidFill>
              <a:schemeClr val="bg2">
                <a:lumMod val="10000"/>
              </a:schemeClr>
            </a:solidFill>
            <a:tailEnd type="arrow"/>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675465" y="4673871"/>
            <a:ext cx="1832290" cy="646331"/>
          </a:xfrm>
          <a:prstGeom prst="rect">
            <a:avLst/>
          </a:prstGeom>
          <a:noFill/>
          <a:ln>
            <a:solidFill>
              <a:srgbClr val="0D0D0D"/>
            </a:solidFill>
          </a:ln>
        </p:spPr>
        <p:txBody>
          <a:bodyPr wrap="square" rtlCol="0">
            <a:spAutoFit/>
          </a:bodyPr>
          <a:lstStyle/>
          <a:p>
            <a:pPr algn="ctr"/>
            <a:r>
              <a:rPr lang="en-US" dirty="0" smtClean="0">
                <a:ln w="12700" cmpd="sng">
                  <a:solidFill>
                    <a:schemeClr val="tx1">
                      <a:lumMod val="95000"/>
                      <a:lumOff val="5000"/>
                    </a:schemeClr>
                  </a:solidFill>
                </a:ln>
              </a:rPr>
              <a:t>SYSTEM VULNERABILITIES</a:t>
            </a:r>
            <a:endParaRPr lang="en-US" dirty="0">
              <a:ln w="12700" cmpd="sng">
                <a:solidFill>
                  <a:schemeClr val="tx1">
                    <a:lumMod val="95000"/>
                    <a:lumOff val="5000"/>
                  </a:schemeClr>
                </a:solidFill>
              </a:ln>
            </a:endParaRPr>
          </a:p>
        </p:txBody>
      </p:sp>
      <p:cxnSp>
        <p:nvCxnSpPr>
          <p:cNvPr id="40" name="Straight Arrow Connector 39"/>
          <p:cNvCxnSpPr>
            <a:stCxn id="39" idx="3"/>
          </p:cNvCxnSpPr>
          <p:nvPr/>
        </p:nvCxnSpPr>
        <p:spPr>
          <a:xfrm flipV="1">
            <a:off x="2507755" y="3411208"/>
            <a:ext cx="1486396" cy="1585829"/>
          </a:xfrm>
          <a:prstGeom prst="straightConnector1">
            <a:avLst/>
          </a:prstGeom>
          <a:ln>
            <a:solidFill>
              <a:schemeClr val="bg2">
                <a:lumMod val="10000"/>
              </a:schemeClr>
            </a:solidFill>
            <a:tailEnd type="arrow"/>
          </a:ln>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741753" y="5478175"/>
            <a:ext cx="1832290" cy="369332"/>
          </a:xfrm>
          <a:prstGeom prst="rect">
            <a:avLst/>
          </a:prstGeom>
          <a:noFill/>
          <a:ln>
            <a:solidFill>
              <a:srgbClr val="0D0D0D"/>
            </a:solidFill>
          </a:ln>
        </p:spPr>
        <p:txBody>
          <a:bodyPr wrap="square" rtlCol="0">
            <a:spAutoFit/>
          </a:bodyPr>
          <a:lstStyle/>
          <a:p>
            <a:pPr algn="ctr"/>
            <a:r>
              <a:rPr lang="en-US" dirty="0" smtClean="0">
                <a:ln w="12700" cmpd="sng">
                  <a:solidFill>
                    <a:schemeClr val="tx1">
                      <a:lumMod val="95000"/>
                      <a:lumOff val="5000"/>
                    </a:schemeClr>
                  </a:solidFill>
                </a:ln>
              </a:rPr>
              <a:t>CYBER ATTACKS</a:t>
            </a:r>
            <a:endParaRPr lang="en-US" dirty="0">
              <a:ln w="12700" cmpd="sng">
                <a:solidFill>
                  <a:schemeClr val="tx1">
                    <a:lumMod val="95000"/>
                    <a:lumOff val="5000"/>
                  </a:schemeClr>
                </a:solidFill>
              </a:ln>
            </a:endParaRPr>
          </a:p>
        </p:txBody>
      </p:sp>
      <p:cxnSp>
        <p:nvCxnSpPr>
          <p:cNvPr id="47" name="Straight Arrow Connector 46"/>
          <p:cNvCxnSpPr/>
          <p:nvPr/>
        </p:nvCxnSpPr>
        <p:spPr>
          <a:xfrm flipV="1">
            <a:off x="2574043" y="3411208"/>
            <a:ext cx="1420108" cy="2225499"/>
          </a:xfrm>
          <a:prstGeom prst="straightConnector1">
            <a:avLst/>
          </a:prstGeom>
          <a:ln>
            <a:solidFill>
              <a:schemeClr val="bg2">
                <a:lumMod val="10000"/>
              </a:schemeClr>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34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childTnLst>
                          </p:cTn>
                        </p:par>
                        <p:par>
                          <p:cTn id="49" fill="hold">
                            <p:stCondLst>
                              <p:cond delay="0"/>
                            </p:stCondLst>
                            <p:childTnLst>
                              <p:par>
                                <p:cTn id="50" presetID="1" presetClass="entr" presetSubtype="0"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37"/>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40"/>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46"/>
                                        </p:tgtEl>
                                        <p:attrNameLst>
                                          <p:attrName>style.visibility</p:attrName>
                                        </p:attrNameLst>
                                      </p:cBhvr>
                                      <p:to>
                                        <p:strVal val="visible"/>
                                      </p:to>
                                    </p:set>
                                  </p:childTnLst>
                                </p:cTn>
                              </p:par>
                            </p:childTnLst>
                          </p:cTn>
                        </p:par>
                        <p:par>
                          <p:cTn id="64" fill="hold">
                            <p:stCondLst>
                              <p:cond delay="0"/>
                            </p:stCondLst>
                            <p:childTnLst>
                              <p:par>
                                <p:cTn id="65" presetID="1" presetClass="entr" presetSubtype="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21" grpId="0" animBg="1"/>
      <p:bldP spid="21" grpId="1" animBg="1"/>
      <p:bldP spid="22" grpId="0" animBg="1"/>
      <p:bldP spid="22" grpId="1" animBg="1"/>
      <p:bldP spid="3" grpId="0" animBg="1"/>
      <p:bldP spid="24" grpId="0" animBg="1"/>
      <p:bldP spid="36" grpId="0" animBg="1"/>
      <p:bldP spid="39" grpId="0" animBg="1"/>
      <p:bldP spid="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lternate Process 17"/>
          <p:cNvSpPr/>
          <p:nvPr/>
        </p:nvSpPr>
        <p:spPr>
          <a:xfrm>
            <a:off x="5402160" y="3098882"/>
            <a:ext cx="2940193" cy="1998903"/>
          </a:xfrm>
          <a:prstGeom prst="flowChartAlternateProcess">
            <a:avLst/>
          </a:prstGeom>
          <a:pattFill prst="wdUpDiag">
            <a:fgClr>
              <a:prstClr val="black"/>
            </a:fgClr>
            <a:bgClr>
              <a:srgbClr val="FFFF00"/>
            </a:bgClr>
          </a:patt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Alternate Process 20"/>
          <p:cNvSpPr/>
          <p:nvPr/>
        </p:nvSpPr>
        <p:spPr>
          <a:xfrm>
            <a:off x="5651331" y="3361961"/>
            <a:ext cx="2493283" cy="1481540"/>
          </a:xfrm>
          <a:prstGeom prst="flowChartAlternateProcess">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tx1">
                    <a:lumMod val="95000"/>
                    <a:lumOff val="5000"/>
                  </a:schemeClr>
                </a:solidFill>
              </a:rPr>
              <a:t>Unauthorized and Undetected control of ICS systems</a:t>
            </a:r>
            <a:endParaRPr lang="en-US" sz="2000" dirty="0">
              <a:solidFill>
                <a:schemeClr val="tx1">
                  <a:lumMod val="95000"/>
                  <a:lumOff val="5000"/>
                </a:schemeClr>
              </a:solidFill>
            </a:endParaRPr>
          </a:p>
        </p:txBody>
      </p:sp>
      <p:sp>
        <p:nvSpPr>
          <p:cNvPr id="22" name="TextBox 21"/>
          <p:cNvSpPr txBox="1"/>
          <p:nvPr/>
        </p:nvSpPr>
        <p:spPr>
          <a:xfrm>
            <a:off x="5620936" y="1186304"/>
            <a:ext cx="2728498" cy="1323439"/>
          </a:xfrm>
          <a:prstGeom prst="rect">
            <a:avLst/>
          </a:prstGeom>
          <a:noFill/>
          <a:ln w="12700" cmpd="sng">
            <a:solidFill>
              <a:srgbClr val="0D0D0D"/>
            </a:solidFill>
          </a:ln>
        </p:spPr>
        <p:txBody>
          <a:bodyPr wrap="square" rtlCol="0">
            <a:spAutoFit/>
          </a:bodyPr>
          <a:lstStyle/>
          <a:p>
            <a:pPr algn="ctr"/>
            <a:r>
              <a:rPr lang="en-US" sz="2000" b="1" dirty="0" smtClean="0"/>
              <a:t>Controlling and Monitoring the plant using Industrial Control systems</a:t>
            </a:r>
            <a:endParaRPr lang="en-US" sz="2000" b="1" dirty="0"/>
          </a:p>
        </p:txBody>
      </p:sp>
      <p:cxnSp>
        <p:nvCxnSpPr>
          <p:cNvPr id="23" name="Straight Arrow Connector 22"/>
          <p:cNvCxnSpPr/>
          <p:nvPr/>
        </p:nvCxnSpPr>
        <p:spPr>
          <a:xfrm flipH="1">
            <a:off x="6980895" y="2542923"/>
            <a:ext cx="4290" cy="587913"/>
          </a:xfrm>
          <a:prstGeom prst="straightConnector1">
            <a:avLst/>
          </a:prstGeom>
          <a:ln>
            <a:solidFill>
              <a:schemeClr val="tx1">
                <a:lumMod val="95000"/>
                <a:lumOff val="5000"/>
              </a:schemeClr>
            </a:solidFill>
            <a:tailEnd type="arrow"/>
          </a:ln>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504239" y="1083087"/>
            <a:ext cx="184666" cy="369332"/>
          </a:xfrm>
          <a:prstGeom prst="rect">
            <a:avLst/>
          </a:prstGeom>
          <a:noFill/>
        </p:spPr>
        <p:txBody>
          <a:bodyPr wrap="none" rtlCol="0">
            <a:spAutoFit/>
          </a:bodyPr>
          <a:lstStyle/>
          <a:p>
            <a:r>
              <a:rPr lang="en-US" dirty="0" smtClean="0"/>
              <a:t> </a:t>
            </a:r>
            <a:endParaRPr lang="en-US" dirty="0"/>
          </a:p>
        </p:txBody>
      </p:sp>
      <p:sp>
        <p:nvSpPr>
          <p:cNvPr id="3" name="TextBox 2"/>
          <p:cNvSpPr txBox="1"/>
          <p:nvPr/>
        </p:nvSpPr>
        <p:spPr>
          <a:xfrm>
            <a:off x="466890" y="3797827"/>
            <a:ext cx="1832290" cy="646331"/>
          </a:xfrm>
          <a:prstGeom prst="rect">
            <a:avLst/>
          </a:prstGeom>
          <a:noFill/>
          <a:ln>
            <a:solidFill>
              <a:srgbClr val="0D0D0D"/>
            </a:solidFill>
          </a:ln>
        </p:spPr>
        <p:txBody>
          <a:bodyPr wrap="square" rtlCol="0">
            <a:spAutoFit/>
          </a:bodyPr>
          <a:lstStyle/>
          <a:p>
            <a:pPr algn="ctr"/>
            <a:r>
              <a:rPr lang="en-US" dirty="0" smtClean="0">
                <a:ln w="12700" cmpd="sng">
                  <a:solidFill>
                    <a:schemeClr val="tx1">
                      <a:lumMod val="95000"/>
                      <a:lumOff val="5000"/>
                    </a:schemeClr>
                  </a:solidFill>
                </a:ln>
              </a:rPr>
              <a:t>DIRECT PHYSICAL ACCESS</a:t>
            </a:r>
            <a:endParaRPr lang="en-US" dirty="0">
              <a:ln w="12700" cmpd="sng">
                <a:solidFill>
                  <a:schemeClr val="tx1">
                    <a:lumMod val="95000"/>
                    <a:lumOff val="5000"/>
                  </a:schemeClr>
                </a:solidFill>
              </a:ln>
            </a:endParaRPr>
          </a:p>
        </p:txBody>
      </p:sp>
      <p:cxnSp>
        <p:nvCxnSpPr>
          <p:cNvPr id="9" name="Straight Arrow Connector 8"/>
          <p:cNvCxnSpPr>
            <a:endCxn id="18" idx="1"/>
          </p:cNvCxnSpPr>
          <p:nvPr/>
        </p:nvCxnSpPr>
        <p:spPr>
          <a:xfrm>
            <a:off x="2336529" y="4098334"/>
            <a:ext cx="3065631" cy="0"/>
          </a:xfrm>
          <a:prstGeom prst="straightConnector1">
            <a:avLst/>
          </a:prstGeom>
          <a:ln>
            <a:solidFill>
              <a:schemeClr val="bg2">
                <a:lumMod val="10000"/>
              </a:schemeClr>
            </a:solidFill>
            <a:tailEnd type="arrow"/>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2614572" y="3405325"/>
            <a:ext cx="410862" cy="13860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1</a:t>
            </a:r>
            <a:endParaRPr lang="en-US" dirty="0"/>
          </a:p>
        </p:txBody>
      </p:sp>
      <p:sp>
        <p:nvSpPr>
          <p:cNvPr id="17" name="Rectangle 16"/>
          <p:cNvSpPr/>
          <p:nvPr/>
        </p:nvSpPr>
        <p:spPr>
          <a:xfrm>
            <a:off x="3177834" y="3410126"/>
            <a:ext cx="410862" cy="13860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2</a:t>
            </a:r>
          </a:p>
        </p:txBody>
      </p:sp>
      <p:sp>
        <p:nvSpPr>
          <p:cNvPr id="19" name="Rectangle 18"/>
          <p:cNvSpPr/>
          <p:nvPr/>
        </p:nvSpPr>
        <p:spPr>
          <a:xfrm>
            <a:off x="3706742" y="3440200"/>
            <a:ext cx="410862" cy="13860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3</a:t>
            </a:r>
            <a:endParaRPr lang="en-US" dirty="0"/>
          </a:p>
        </p:txBody>
      </p:sp>
      <p:sp>
        <p:nvSpPr>
          <p:cNvPr id="20" name="Rectangle 19"/>
          <p:cNvSpPr/>
          <p:nvPr/>
        </p:nvSpPr>
        <p:spPr>
          <a:xfrm>
            <a:off x="4241643" y="3415747"/>
            <a:ext cx="410862" cy="138601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4</a:t>
            </a:r>
            <a:endParaRPr lang="en-US" dirty="0"/>
          </a:p>
        </p:txBody>
      </p:sp>
      <p:sp>
        <p:nvSpPr>
          <p:cNvPr id="11" name="TextBox 10"/>
          <p:cNvSpPr txBox="1"/>
          <p:nvPr/>
        </p:nvSpPr>
        <p:spPr>
          <a:xfrm>
            <a:off x="1914939" y="1267753"/>
            <a:ext cx="2525789" cy="369332"/>
          </a:xfrm>
          <a:prstGeom prst="rect">
            <a:avLst/>
          </a:prstGeom>
          <a:noFill/>
        </p:spPr>
        <p:txBody>
          <a:bodyPr wrap="none" rtlCol="0">
            <a:spAutoFit/>
          </a:bodyPr>
          <a:lstStyle/>
          <a:p>
            <a:r>
              <a:rPr lang="en-US" dirty="0" smtClean="0"/>
              <a:t>HEALTHY AND WORKING</a:t>
            </a:r>
            <a:endParaRPr lang="en-US" dirty="0"/>
          </a:p>
        </p:txBody>
      </p:sp>
      <p:sp>
        <p:nvSpPr>
          <p:cNvPr id="27" name="TextBox 26"/>
          <p:cNvSpPr txBox="1"/>
          <p:nvPr/>
        </p:nvSpPr>
        <p:spPr>
          <a:xfrm>
            <a:off x="1914939" y="1786273"/>
            <a:ext cx="1607419" cy="369332"/>
          </a:xfrm>
          <a:prstGeom prst="rect">
            <a:avLst/>
          </a:prstGeom>
          <a:noFill/>
        </p:spPr>
        <p:txBody>
          <a:bodyPr wrap="none" rtlCol="0">
            <a:spAutoFit/>
          </a:bodyPr>
          <a:lstStyle/>
          <a:p>
            <a:r>
              <a:rPr lang="en-US" dirty="0" smtClean="0"/>
              <a:t>NOT WORKING</a:t>
            </a:r>
            <a:endParaRPr lang="en-US" dirty="0"/>
          </a:p>
        </p:txBody>
      </p:sp>
      <p:sp>
        <p:nvSpPr>
          <p:cNvPr id="28" name="TextBox 27"/>
          <p:cNvSpPr txBox="1"/>
          <p:nvPr/>
        </p:nvSpPr>
        <p:spPr>
          <a:xfrm>
            <a:off x="1914939" y="2308005"/>
            <a:ext cx="3998698" cy="369332"/>
          </a:xfrm>
          <a:prstGeom prst="rect">
            <a:avLst/>
          </a:prstGeom>
          <a:noFill/>
        </p:spPr>
        <p:txBody>
          <a:bodyPr wrap="none" rtlCol="0">
            <a:spAutoFit/>
          </a:bodyPr>
          <a:lstStyle/>
          <a:p>
            <a:r>
              <a:rPr lang="en-US" dirty="0" smtClean="0"/>
              <a:t>IN PLACE BUT MODERATELY EFFECTIVE</a:t>
            </a:r>
            <a:endParaRPr lang="en-US" dirty="0"/>
          </a:p>
        </p:txBody>
      </p:sp>
      <p:sp>
        <p:nvSpPr>
          <p:cNvPr id="29" name="TextBox 28"/>
          <p:cNvSpPr txBox="1"/>
          <p:nvPr/>
        </p:nvSpPr>
        <p:spPr>
          <a:xfrm>
            <a:off x="1845173" y="2877059"/>
            <a:ext cx="2185214" cy="369332"/>
          </a:xfrm>
          <a:prstGeom prst="rect">
            <a:avLst/>
          </a:prstGeom>
          <a:noFill/>
        </p:spPr>
        <p:txBody>
          <a:bodyPr wrap="none" rtlCol="0">
            <a:spAutoFit/>
          </a:bodyPr>
          <a:lstStyle/>
          <a:p>
            <a:r>
              <a:rPr lang="en-US" dirty="0" smtClean="0"/>
              <a:t>NOT IN PLACE AT ALL</a:t>
            </a:r>
            <a:endParaRPr lang="en-US" dirty="0"/>
          </a:p>
        </p:txBody>
      </p:sp>
      <p:sp>
        <p:nvSpPr>
          <p:cNvPr id="12" name="Multiply 11"/>
          <p:cNvSpPr/>
          <p:nvPr/>
        </p:nvSpPr>
        <p:spPr>
          <a:xfrm>
            <a:off x="2336529" y="3594524"/>
            <a:ext cx="914400" cy="914400"/>
          </a:xfrm>
          <a:prstGeom prst="mathMultiply">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ndParaRPr>
          </a:p>
        </p:txBody>
      </p:sp>
      <p:sp>
        <p:nvSpPr>
          <p:cNvPr id="31" name="Multiply 30"/>
          <p:cNvSpPr/>
          <p:nvPr/>
        </p:nvSpPr>
        <p:spPr>
          <a:xfrm>
            <a:off x="2946129" y="3641134"/>
            <a:ext cx="914400" cy="914400"/>
          </a:xfrm>
          <a:prstGeom prst="mathMultiply">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ndParaRPr>
          </a:p>
        </p:txBody>
      </p:sp>
      <p:sp>
        <p:nvSpPr>
          <p:cNvPr id="32" name="Multiply 31"/>
          <p:cNvSpPr/>
          <p:nvPr/>
        </p:nvSpPr>
        <p:spPr>
          <a:xfrm>
            <a:off x="3496709" y="3641134"/>
            <a:ext cx="914400" cy="914400"/>
          </a:xfrm>
          <a:prstGeom prst="mathMultiply">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ndParaRPr>
          </a:p>
        </p:txBody>
      </p:sp>
      <p:sp>
        <p:nvSpPr>
          <p:cNvPr id="13" name="Rectangle 12"/>
          <p:cNvSpPr/>
          <p:nvPr/>
        </p:nvSpPr>
        <p:spPr>
          <a:xfrm>
            <a:off x="610809" y="262974"/>
            <a:ext cx="5603467" cy="461665"/>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But, whap happens if these barriers fail?</a:t>
            </a:r>
            <a:endParaRPr 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3" name="Rectangle 32"/>
          <p:cNvSpPr/>
          <p:nvPr/>
        </p:nvSpPr>
        <p:spPr>
          <a:xfrm>
            <a:off x="1041369" y="724639"/>
            <a:ext cx="4742354" cy="461665"/>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What other controls do you have?</a:t>
            </a:r>
            <a:endParaRPr 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815836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mph" presetSubtype="2" fill="hold" nodeType="clickEffect">
                                  <p:stCondLst>
                                    <p:cond delay="0"/>
                                  </p:stCondLst>
                                  <p:childTnLst>
                                    <p:animClr clrSpc="rgb" dir="cw">
                                      <p:cBhvr>
                                        <p:cTn id="28" dur="2000" fill="hold"/>
                                        <p:tgtEl>
                                          <p:spTgt spid="10"/>
                                        </p:tgtEl>
                                        <p:attrNameLst>
                                          <p:attrName>fillcolor</p:attrName>
                                        </p:attrNameLst>
                                      </p:cBhvr>
                                      <p:to>
                                        <a:srgbClr val="008000"/>
                                      </p:to>
                                    </p:animClr>
                                    <p:set>
                                      <p:cBhvr>
                                        <p:cTn id="29" dur="2000" fill="hold"/>
                                        <p:tgtEl>
                                          <p:spTgt spid="10"/>
                                        </p:tgtEl>
                                        <p:attrNameLst>
                                          <p:attrName>fill.type</p:attrName>
                                        </p:attrNameLst>
                                      </p:cBhvr>
                                      <p:to>
                                        <p:strVal val="solid"/>
                                      </p:to>
                                    </p:set>
                                    <p:set>
                                      <p:cBhvr>
                                        <p:cTn id="30" dur="2000" fill="hold"/>
                                        <p:tgtEl>
                                          <p:spTgt spid="10"/>
                                        </p:tgtEl>
                                        <p:attrNameLst>
                                          <p:attrName>fill.on</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9" presetClass="exit" presetSubtype="0" fill="hold" grpId="1" nodeType="clickEffect">
                                  <p:stCondLst>
                                    <p:cond delay="0"/>
                                  </p:stCondLst>
                                  <p:childTnLst>
                                    <p:animEffect transition="out" filter="dissolve">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 presetClass="emph" presetSubtype="2" fill="hold" nodeType="clickEffect">
                                  <p:stCondLst>
                                    <p:cond delay="0"/>
                                  </p:stCondLst>
                                  <p:childTnLst>
                                    <p:animClr clrSpc="rgb" dir="cw">
                                      <p:cBhvr>
                                        <p:cTn id="43" dur="2000" fill="hold"/>
                                        <p:tgtEl>
                                          <p:spTgt spid="17"/>
                                        </p:tgtEl>
                                        <p:attrNameLst>
                                          <p:attrName>fillcolor</p:attrName>
                                        </p:attrNameLst>
                                      </p:cBhvr>
                                      <p:to>
                                        <a:srgbClr val="FF0000"/>
                                      </p:to>
                                    </p:animClr>
                                    <p:set>
                                      <p:cBhvr>
                                        <p:cTn id="44" dur="2000" fill="hold"/>
                                        <p:tgtEl>
                                          <p:spTgt spid="17"/>
                                        </p:tgtEl>
                                        <p:attrNameLst>
                                          <p:attrName>fill.type</p:attrName>
                                        </p:attrNameLst>
                                      </p:cBhvr>
                                      <p:to>
                                        <p:strVal val="solid"/>
                                      </p:to>
                                    </p:set>
                                    <p:set>
                                      <p:cBhvr>
                                        <p:cTn id="45" dur="2000" fill="hold"/>
                                        <p:tgtEl>
                                          <p:spTgt spid="17"/>
                                        </p:tgtEl>
                                        <p:attrNameLst>
                                          <p:attrName>fill.on</p:attrName>
                                        </p:attrNameLst>
                                      </p:cBhvr>
                                      <p:to>
                                        <p:strVal val="tru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9" presetClass="exit" presetSubtype="0" fill="hold" grpId="1" nodeType="clickEffect">
                                  <p:stCondLst>
                                    <p:cond delay="0"/>
                                  </p:stCondLst>
                                  <p:childTnLst>
                                    <p:animEffect transition="out" filter="dissolve">
                                      <p:cBhvr>
                                        <p:cTn id="53" dur="500"/>
                                        <p:tgtEl>
                                          <p:spTgt spid="27"/>
                                        </p:tgtEl>
                                      </p:cBhvr>
                                    </p:animEffect>
                                    <p:set>
                                      <p:cBhvr>
                                        <p:cTn id="54" dur="1" fill="hold">
                                          <p:stCondLst>
                                            <p:cond delay="499"/>
                                          </p:stCondLst>
                                        </p:cTn>
                                        <p:tgtEl>
                                          <p:spTgt spid="2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mph" presetSubtype="2" fill="hold" nodeType="clickEffect">
                                  <p:stCondLst>
                                    <p:cond delay="0"/>
                                  </p:stCondLst>
                                  <p:childTnLst>
                                    <p:animClr clrSpc="rgb" dir="cw">
                                      <p:cBhvr>
                                        <p:cTn id="58" dur="2000" fill="hold"/>
                                        <p:tgtEl>
                                          <p:spTgt spid="19"/>
                                        </p:tgtEl>
                                        <p:attrNameLst>
                                          <p:attrName>fillcolor</p:attrName>
                                        </p:attrNameLst>
                                      </p:cBhvr>
                                      <p:to>
                                        <a:srgbClr val="FF8000"/>
                                      </p:to>
                                    </p:animClr>
                                    <p:set>
                                      <p:cBhvr>
                                        <p:cTn id="59" dur="2000" fill="hold"/>
                                        <p:tgtEl>
                                          <p:spTgt spid="19"/>
                                        </p:tgtEl>
                                        <p:attrNameLst>
                                          <p:attrName>fill.type</p:attrName>
                                        </p:attrNameLst>
                                      </p:cBhvr>
                                      <p:to>
                                        <p:strVal val="solid"/>
                                      </p:to>
                                    </p:set>
                                    <p:set>
                                      <p:cBhvr>
                                        <p:cTn id="60" dur="2000" fill="hold"/>
                                        <p:tgtEl>
                                          <p:spTgt spid="19"/>
                                        </p:tgtEl>
                                        <p:attrNameLst>
                                          <p:attrName>fill.on</p:attrName>
                                        </p:attrNameLst>
                                      </p:cBhvr>
                                      <p:to>
                                        <p:strVal val="tru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9" presetClass="exit" presetSubtype="0" fill="hold" grpId="1" nodeType="clickEffect">
                                  <p:stCondLst>
                                    <p:cond delay="0"/>
                                  </p:stCondLst>
                                  <p:childTnLst>
                                    <p:animEffect transition="out" filter="dissolve">
                                      <p:cBhvr>
                                        <p:cTn id="68" dur="500"/>
                                        <p:tgtEl>
                                          <p:spTgt spid="28"/>
                                        </p:tgtEl>
                                      </p:cBhvr>
                                    </p:animEffect>
                                    <p:set>
                                      <p:cBhvr>
                                        <p:cTn id="69" dur="1" fill="hold">
                                          <p:stCondLst>
                                            <p:cond delay="499"/>
                                          </p:stCondLst>
                                        </p:cTn>
                                        <p:tgtEl>
                                          <p:spTgt spid="28"/>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 presetClass="emph" presetSubtype="2" fill="hold" nodeType="clickEffect">
                                  <p:stCondLst>
                                    <p:cond delay="0"/>
                                  </p:stCondLst>
                                  <p:childTnLst>
                                    <p:animClr clrSpc="rgb" dir="cw">
                                      <p:cBhvr>
                                        <p:cTn id="73" dur="2000" fill="hold"/>
                                        <p:tgtEl>
                                          <p:spTgt spid="20"/>
                                        </p:tgtEl>
                                        <p:attrNameLst>
                                          <p:attrName>fillcolor</p:attrName>
                                        </p:attrNameLst>
                                      </p:cBhvr>
                                      <p:to>
                                        <a:schemeClr val="tx1"/>
                                      </p:to>
                                    </p:animClr>
                                    <p:set>
                                      <p:cBhvr>
                                        <p:cTn id="74" dur="2000" fill="hold"/>
                                        <p:tgtEl>
                                          <p:spTgt spid="20"/>
                                        </p:tgtEl>
                                        <p:attrNameLst>
                                          <p:attrName>fill.type</p:attrName>
                                        </p:attrNameLst>
                                      </p:cBhvr>
                                      <p:to>
                                        <p:strVal val="solid"/>
                                      </p:to>
                                    </p:set>
                                    <p:set>
                                      <p:cBhvr>
                                        <p:cTn id="75" dur="2000" fill="hold"/>
                                        <p:tgtEl>
                                          <p:spTgt spid="20"/>
                                        </p:tgtEl>
                                        <p:attrNameLst>
                                          <p:attrName>fill.on</p:attrName>
                                        </p:attrNameLst>
                                      </p:cBhvr>
                                      <p:to>
                                        <p:strVal val="tru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29"/>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9" presetClass="exit" presetSubtype="0" fill="hold" grpId="1" nodeType="clickEffect">
                                  <p:stCondLst>
                                    <p:cond delay="0"/>
                                  </p:stCondLst>
                                  <p:childTnLst>
                                    <p:animEffect transition="out" filter="dissolve">
                                      <p:cBhvr>
                                        <p:cTn id="83" dur="500"/>
                                        <p:tgtEl>
                                          <p:spTgt spid="29"/>
                                        </p:tgtEl>
                                      </p:cBhvr>
                                    </p:animEffect>
                                    <p:set>
                                      <p:cBhvr>
                                        <p:cTn id="84" dur="1" fill="hold">
                                          <p:stCondLst>
                                            <p:cond delay="499"/>
                                          </p:stCondLst>
                                        </p:cTn>
                                        <p:tgtEl>
                                          <p:spTgt spid="29"/>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12"/>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31"/>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32"/>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20"/>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13"/>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7" grpId="0" animBg="1"/>
      <p:bldP spid="19" grpId="0" animBg="1"/>
      <p:bldP spid="20" grpId="0" animBg="1"/>
      <p:bldP spid="20" grpId="1" animBg="1"/>
      <p:bldP spid="11" grpId="0"/>
      <p:bldP spid="11" grpId="1"/>
      <p:bldP spid="27" grpId="0"/>
      <p:bldP spid="27" grpId="1"/>
      <p:bldP spid="28" grpId="0"/>
      <p:bldP spid="28" grpId="1"/>
      <p:bldP spid="29" grpId="0"/>
      <p:bldP spid="29" grpId="1"/>
      <p:bldP spid="12" grpId="0" animBg="1"/>
      <p:bldP spid="31" grpId="0" animBg="1"/>
      <p:bldP spid="32" grpId="0" animBg="1"/>
      <p:bldP spid="13"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lternate Process 17"/>
          <p:cNvSpPr/>
          <p:nvPr/>
        </p:nvSpPr>
        <p:spPr>
          <a:xfrm>
            <a:off x="5308780" y="3098882"/>
            <a:ext cx="2940193" cy="1998903"/>
          </a:xfrm>
          <a:prstGeom prst="flowChartAlternateProcess">
            <a:avLst/>
          </a:prstGeom>
          <a:pattFill prst="wdUpDiag">
            <a:fgClr>
              <a:prstClr val="black"/>
            </a:fgClr>
            <a:bgClr>
              <a:srgbClr val="FFFF00"/>
            </a:bgClr>
          </a:patt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Alternate Process 20"/>
          <p:cNvSpPr/>
          <p:nvPr/>
        </p:nvSpPr>
        <p:spPr>
          <a:xfrm>
            <a:off x="5557951" y="3361961"/>
            <a:ext cx="2493283" cy="1481540"/>
          </a:xfrm>
          <a:prstGeom prst="flowChartAlternateProcess">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tx1">
                    <a:lumMod val="95000"/>
                    <a:lumOff val="5000"/>
                  </a:schemeClr>
                </a:solidFill>
              </a:rPr>
              <a:t>Unauthorized and Undetected control of ICS systems</a:t>
            </a:r>
            <a:endParaRPr lang="en-US" sz="2000" dirty="0">
              <a:solidFill>
                <a:schemeClr val="tx1">
                  <a:lumMod val="95000"/>
                  <a:lumOff val="5000"/>
                </a:schemeClr>
              </a:solidFill>
            </a:endParaRPr>
          </a:p>
        </p:txBody>
      </p:sp>
      <p:sp>
        <p:nvSpPr>
          <p:cNvPr id="22" name="TextBox 21"/>
          <p:cNvSpPr txBox="1"/>
          <p:nvPr/>
        </p:nvSpPr>
        <p:spPr>
          <a:xfrm>
            <a:off x="5527556" y="1186304"/>
            <a:ext cx="2728498" cy="1323439"/>
          </a:xfrm>
          <a:prstGeom prst="rect">
            <a:avLst/>
          </a:prstGeom>
          <a:noFill/>
          <a:ln w="12700" cmpd="sng">
            <a:solidFill>
              <a:srgbClr val="0D0D0D"/>
            </a:solidFill>
          </a:ln>
        </p:spPr>
        <p:txBody>
          <a:bodyPr wrap="square" rtlCol="0">
            <a:spAutoFit/>
          </a:bodyPr>
          <a:lstStyle/>
          <a:p>
            <a:pPr algn="ctr"/>
            <a:r>
              <a:rPr lang="en-US" sz="2000" b="1" dirty="0" smtClean="0"/>
              <a:t>Controlling and Monitoring the plant using Industrial Control systems</a:t>
            </a:r>
            <a:endParaRPr lang="en-US" sz="2000" b="1" dirty="0"/>
          </a:p>
        </p:txBody>
      </p:sp>
      <p:cxnSp>
        <p:nvCxnSpPr>
          <p:cNvPr id="23" name="Straight Arrow Connector 22"/>
          <p:cNvCxnSpPr/>
          <p:nvPr/>
        </p:nvCxnSpPr>
        <p:spPr>
          <a:xfrm flipH="1">
            <a:off x="6887515" y="2542923"/>
            <a:ext cx="4290" cy="587913"/>
          </a:xfrm>
          <a:prstGeom prst="straightConnector1">
            <a:avLst/>
          </a:prstGeom>
          <a:ln>
            <a:solidFill>
              <a:schemeClr val="tx1">
                <a:lumMod val="95000"/>
                <a:lumOff val="5000"/>
              </a:schemeClr>
            </a:solidFill>
            <a:tailEnd type="arrow"/>
          </a:ln>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504239" y="1083087"/>
            <a:ext cx="184666" cy="369332"/>
          </a:xfrm>
          <a:prstGeom prst="rect">
            <a:avLst/>
          </a:prstGeom>
          <a:noFill/>
        </p:spPr>
        <p:txBody>
          <a:bodyPr wrap="none" rtlCol="0">
            <a:spAutoFit/>
          </a:bodyPr>
          <a:lstStyle/>
          <a:p>
            <a:r>
              <a:rPr lang="en-US" dirty="0" smtClean="0"/>
              <a:t> </a:t>
            </a:r>
            <a:endParaRPr lang="en-US" dirty="0"/>
          </a:p>
        </p:txBody>
      </p:sp>
      <p:sp>
        <p:nvSpPr>
          <p:cNvPr id="3" name="TextBox 2"/>
          <p:cNvSpPr txBox="1"/>
          <p:nvPr/>
        </p:nvSpPr>
        <p:spPr>
          <a:xfrm>
            <a:off x="2521194" y="3775168"/>
            <a:ext cx="1832290" cy="646331"/>
          </a:xfrm>
          <a:prstGeom prst="rect">
            <a:avLst/>
          </a:prstGeom>
          <a:noFill/>
          <a:ln>
            <a:solidFill>
              <a:srgbClr val="0D0D0D"/>
            </a:solidFill>
          </a:ln>
        </p:spPr>
        <p:txBody>
          <a:bodyPr wrap="square" rtlCol="0">
            <a:spAutoFit/>
          </a:bodyPr>
          <a:lstStyle/>
          <a:p>
            <a:pPr algn="ctr"/>
            <a:r>
              <a:rPr lang="en-US" dirty="0" smtClean="0">
                <a:ln w="12700" cmpd="sng">
                  <a:solidFill>
                    <a:schemeClr val="tx1">
                      <a:lumMod val="95000"/>
                      <a:lumOff val="5000"/>
                    </a:schemeClr>
                  </a:solidFill>
                </a:ln>
              </a:rPr>
              <a:t>DIRECT PHYSICAL ACCESS</a:t>
            </a:r>
            <a:endParaRPr lang="en-US" dirty="0">
              <a:ln w="12700" cmpd="sng">
                <a:solidFill>
                  <a:schemeClr val="tx1">
                    <a:lumMod val="95000"/>
                    <a:lumOff val="5000"/>
                  </a:schemeClr>
                </a:solidFill>
              </a:ln>
            </a:endParaRPr>
          </a:p>
        </p:txBody>
      </p:sp>
      <p:cxnSp>
        <p:nvCxnSpPr>
          <p:cNvPr id="9" name="Straight Arrow Connector 8"/>
          <p:cNvCxnSpPr>
            <a:stCxn id="3" idx="3"/>
            <a:endCxn id="18" idx="1"/>
          </p:cNvCxnSpPr>
          <p:nvPr/>
        </p:nvCxnSpPr>
        <p:spPr>
          <a:xfrm>
            <a:off x="4353484" y="4098334"/>
            <a:ext cx="955296" cy="0"/>
          </a:xfrm>
          <a:prstGeom prst="straightConnector1">
            <a:avLst/>
          </a:prstGeom>
          <a:ln>
            <a:solidFill>
              <a:schemeClr val="bg2">
                <a:lumMod val="10000"/>
              </a:schemeClr>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82311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23"/>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3"/>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22" grpId="0" animBg="1"/>
      <p:bldP spid="3" grpId="0" animBg="1"/>
      <p:bldP spid="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4239" y="1083087"/>
            <a:ext cx="184666" cy="369332"/>
          </a:xfrm>
          <a:prstGeom prst="rect">
            <a:avLst/>
          </a:prstGeom>
          <a:noFill/>
        </p:spPr>
        <p:txBody>
          <a:bodyPr wrap="none" rtlCol="0">
            <a:spAutoFit/>
          </a:bodyPr>
          <a:lstStyle/>
          <a:p>
            <a:r>
              <a:rPr lang="en-US" dirty="0" smtClean="0"/>
              <a:t> </a:t>
            </a:r>
            <a:endParaRPr lang="en-US" dirty="0"/>
          </a:p>
        </p:txBody>
      </p:sp>
      <p:sp>
        <p:nvSpPr>
          <p:cNvPr id="5" name="Rectangle 4"/>
          <p:cNvSpPr/>
          <p:nvPr/>
        </p:nvSpPr>
        <p:spPr>
          <a:xfrm>
            <a:off x="3741826" y="2275030"/>
            <a:ext cx="1886227" cy="15872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COMPUTER </a:t>
            </a:r>
            <a:endParaRPr lang="en-US" dirty="0"/>
          </a:p>
        </p:txBody>
      </p:sp>
      <p:sp>
        <p:nvSpPr>
          <p:cNvPr id="6" name="Rectangle 5"/>
          <p:cNvSpPr/>
          <p:nvPr/>
        </p:nvSpPr>
        <p:spPr>
          <a:xfrm>
            <a:off x="968956" y="2511643"/>
            <a:ext cx="2560717" cy="584776"/>
          </a:xfrm>
          <a:prstGeom prst="rect">
            <a:avLst/>
          </a:prstGeom>
          <a:noFill/>
        </p:spPr>
        <p:txBody>
          <a:bodyPr wrap="none" lIns="91440" tIns="45720" rIns="91440" bIns="45720">
            <a:spAutoFit/>
          </a:bodyPr>
          <a:lstStyle/>
          <a:p>
            <a:pPr algn="ct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Login name:</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2" name="Rectangle 11"/>
          <p:cNvSpPr/>
          <p:nvPr/>
        </p:nvSpPr>
        <p:spPr>
          <a:xfrm>
            <a:off x="1012921" y="3095975"/>
            <a:ext cx="2292014" cy="584776"/>
          </a:xfrm>
          <a:prstGeom prst="rect">
            <a:avLst/>
          </a:prstGeom>
          <a:noFill/>
        </p:spPr>
        <p:txBody>
          <a:bodyPr wrap="none" lIns="91440" tIns="45720" rIns="91440" bIns="45720">
            <a:spAutoFit/>
          </a:bodyPr>
          <a:lstStyle/>
          <a:p>
            <a:pPr algn="ctr"/>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Password:</a:t>
            </a:r>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Rectangle 6"/>
          <p:cNvSpPr/>
          <p:nvPr/>
        </p:nvSpPr>
        <p:spPr>
          <a:xfrm>
            <a:off x="651358" y="1865312"/>
            <a:ext cx="2947742"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Administrator</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4" name="Rectangle 13"/>
          <p:cNvSpPr/>
          <p:nvPr/>
        </p:nvSpPr>
        <p:spPr>
          <a:xfrm>
            <a:off x="651358" y="2511643"/>
            <a:ext cx="2810710"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6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DeltaVAdmin</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5" name="Rectangle 14"/>
          <p:cNvSpPr/>
          <p:nvPr/>
        </p:nvSpPr>
        <p:spPr>
          <a:xfrm>
            <a:off x="651358" y="3157974"/>
            <a:ext cx="877163"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Fox</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6" name="Rectangle 15"/>
          <p:cNvSpPr/>
          <p:nvPr/>
        </p:nvSpPr>
        <p:spPr>
          <a:xfrm>
            <a:off x="651358" y="3804305"/>
            <a:ext cx="1798965"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Gnomes</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7" name="Rectangle 16"/>
          <p:cNvSpPr/>
          <p:nvPr/>
        </p:nvSpPr>
        <p:spPr>
          <a:xfrm>
            <a:off x="4052616" y="572650"/>
            <a:ext cx="1337250" cy="646331"/>
          </a:xfrm>
          <a:prstGeom prst="rect">
            <a:avLst/>
          </a:prstGeom>
          <a:noFill/>
        </p:spPr>
        <p:txBody>
          <a:bodyPr wrap="none" lIns="91440" tIns="45720" rIns="91440" bIns="45720">
            <a:spAutoFit/>
          </a:bodyPr>
          <a:lstStyle/>
          <a:p>
            <a:pPr algn="ct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Maint</a:t>
            </a:r>
            <a:endPar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9" name="Rectangle 18"/>
          <p:cNvSpPr/>
          <p:nvPr/>
        </p:nvSpPr>
        <p:spPr>
          <a:xfrm>
            <a:off x="4109434" y="1218981"/>
            <a:ext cx="1086581" cy="646331"/>
          </a:xfrm>
          <a:prstGeom prst="rect">
            <a:avLst/>
          </a:prstGeom>
          <a:noFill/>
        </p:spPr>
        <p:txBody>
          <a:bodyPr wrap="none" lIns="91440" tIns="45720" rIns="91440" bIns="45720">
            <a:spAutoFit/>
          </a:bodyPr>
          <a:lstStyle/>
          <a:p>
            <a:pPr algn="ct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Tech</a:t>
            </a:r>
            <a:endPar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20" name="Rectangle 19"/>
          <p:cNvSpPr/>
          <p:nvPr/>
        </p:nvSpPr>
        <p:spPr>
          <a:xfrm>
            <a:off x="5460832" y="1828936"/>
            <a:ext cx="2491638" cy="646331"/>
          </a:xfrm>
          <a:prstGeom prst="rect">
            <a:avLst/>
          </a:prstGeom>
          <a:noFill/>
        </p:spPr>
        <p:txBody>
          <a:bodyPr wrap="none" lIns="91440" tIns="45720" rIns="91440" bIns="45720">
            <a:spAutoFit/>
          </a:bodyPr>
          <a:lstStyle/>
          <a:p>
            <a:pPr algn="ctr"/>
            <a:r>
              <a:rPr lang="en-US"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“Password”</a:t>
            </a:r>
            <a:endParaRPr lang="en-US"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24" name="Rectangle 23"/>
          <p:cNvSpPr/>
          <p:nvPr/>
        </p:nvSpPr>
        <p:spPr>
          <a:xfrm>
            <a:off x="6293844" y="2475267"/>
            <a:ext cx="1890587" cy="646331"/>
          </a:xfrm>
          <a:prstGeom prst="rect">
            <a:avLst/>
          </a:prstGeom>
          <a:noFill/>
        </p:spPr>
        <p:txBody>
          <a:bodyPr wrap="none" lIns="91440" tIns="45720" rIns="91440" bIns="45720">
            <a:spAutoFit/>
          </a:bodyPr>
          <a:lstStyle/>
          <a:p>
            <a:pPr algn="ctr"/>
            <a:r>
              <a:rPr lang="en-US"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“Admin”</a:t>
            </a:r>
            <a:endParaRPr lang="en-US"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25" name="Rectangle 24"/>
          <p:cNvSpPr/>
          <p:nvPr/>
        </p:nvSpPr>
        <p:spPr>
          <a:xfrm>
            <a:off x="6064313" y="3085222"/>
            <a:ext cx="2615720" cy="646331"/>
          </a:xfrm>
          <a:prstGeom prst="rect">
            <a:avLst/>
          </a:prstGeom>
          <a:noFill/>
        </p:spPr>
        <p:txBody>
          <a:bodyPr wrap="none" lIns="91440" tIns="45720" rIns="91440" bIns="45720">
            <a:spAutoFit/>
          </a:bodyPr>
          <a:lstStyle/>
          <a:p>
            <a:pPr algn="ctr"/>
            <a:r>
              <a:rPr lang="en-US"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“qatar2017”</a:t>
            </a:r>
            <a:endParaRPr lang="en-US"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26" name="Rectangle 25"/>
          <p:cNvSpPr/>
          <p:nvPr/>
        </p:nvSpPr>
        <p:spPr>
          <a:xfrm>
            <a:off x="6045637" y="3767929"/>
            <a:ext cx="2690660" cy="646331"/>
          </a:xfrm>
          <a:prstGeom prst="rect">
            <a:avLst/>
          </a:prstGeom>
          <a:noFill/>
        </p:spPr>
        <p:txBody>
          <a:bodyPr wrap="none" lIns="91440" tIns="45720" rIns="91440" bIns="45720">
            <a:spAutoFit/>
          </a:bodyPr>
          <a:lstStyle/>
          <a:p>
            <a:pPr algn="ctr"/>
            <a:r>
              <a:rPr lang="en-US"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a:t>
            </a:r>
            <a:r>
              <a:rPr lang="en-US" sz="3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IloveQatar</a:t>
            </a:r>
            <a:r>
              <a:rPr lang="en-US"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a:t>
            </a:r>
            <a:endParaRPr lang="en-US"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27" name="Rectangle 26"/>
          <p:cNvSpPr/>
          <p:nvPr/>
        </p:nvSpPr>
        <p:spPr>
          <a:xfrm>
            <a:off x="3451806" y="4126274"/>
            <a:ext cx="2369233" cy="646331"/>
          </a:xfrm>
          <a:prstGeom prst="rect">
            <a:avLst/>
          </a:prstGeom>
          <a:noFill/>
        </p:spPr>
        <p:txBody>
          <a:bodyPr wrap="none" lIns="91440" tIns="45720" rIns="91440" bIns="45720">
            <a:spAutoFit/>
          </a:bodyPr>
          <a:lstStyle/>
          <a:p>
            <a:pPr algn="ctr"/>
            <a:r>
              <a:rPr lang="en-US"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Audit Trails</a:t>
            </a:r>
            <a:endParaRPr lang="en-US" sz="36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28" name="Rectangle 27"/>
          <p:cNvSpPr/>
          <p:nvPr/>
        </p:nvSpPr>
        <p:spPr>
          <a:xfrm>
            <a:off x="2675576" y="4772605"/>
            <a:ext cx="3784660" cy="646331"/>
          </a:xfrm>
          <a:prstGeom prst="rect">
            <a:avLst/>
          </a:prstGeom>
          <a:noFill/>
        </p:spPr>
        <p:txBody>
          <a:bodyPr wrap="none" lIns="91440" tIns="45720" rIns="91440" bIns="45720">
            <a:spAutoFit/>
          </a:bodyPr>
          <a:lstStyle/>
          <a:p>
            <a:pPr algn="ctr"/>
            <a:r>
              <a:rPr lang="en-US"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Password required</a:t>
            </a:r>
            <a:endParaRPr lang="en-US" sz="36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29" name="Rectangle 28"/>
          <p:cNvSpPr/>
          <p:nvPr/>
        </p:nvSpPr>
        <p:spPr>
          <a:xfrm>
            <a:off x="3023326" y="5382560"/>
            <a:ext cx="3355230" cy="646331"/>
          </a:xfrm>
          <a:prstGeom prst="rect">
            <a:avLst/>
          </a:prstGeom>
          <a:noFill/>
        </p:spPr>
        <p:txBody>
          <a:bodyPr wrap="none" lIns="91440" tIns="45720" rIns="91440" bIns="45720">
            <a:spAutoFit/>
          </a:bodyPr>
          <a:lstStyle/>
          <a:p>
            <a:pPr algn="ctr"/>
            <a:r>
              <a:rPr lang="en-US"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Password length</a:t>
            </a:r>
            <a:endParaRPr lang="en-US" sz="36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8" name="Alternate Process 7"/>
          <p:cNvSpPr/>
          <p:nvPr/>
        </p:nvSpPr>
        <p:spPr>
          <a:xfrm rot="18214308">
            <a:off x="3250097" y="1056824"/>
            <a:ext cx="322140" cy="1325937"/>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USB</a:t>
            </a:r>
            <a:endParaRPr lang="en-US" dirty="0"/>
          </a:p>
        </p:txBody>
      </p:sp>
      <p:grpSp>
        <p:nvGrpSpPr>
          <p:cNvPr id="11" name="Group 10"/>
          <p:cNvGrpSpPr/>
          <p:nvPr/>
        </p:nvGrpSpPr>
        <p:grpSpPr>
          <a:xfrm>
            <a:off x="3678062" y="1900024"/>
            <a:ext cx="1517953" cy="910885"/>
            <a:chOff x="5869329" y="772442"/>
            <a:chExt cx="1517953" cy="910885"/>
          </a:xfrm>
        </p:grpSpPr>
        <p:sp>
          <p:nvSpPr>
            <p:cNvPr id="31" name="Connector 30"/>
            <p:cNvSpPr/>
            <p:nvPr/>
          </p:nvSpPr>
          <p:spPr>
            <a:xfrm>
              <a:off x="6524686" y="772442"/>
              <a:ext cx="598236" cy="782225"/>
            </a:xfrm>
            <a:prstGeom prst="flowChartConnector">
              <a:avLst/>
            </a:prstGeom>
            <a:solidFill>
              <a:srgbClr val="FF0000"/>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Arc 31"/>
            <p:cNvSpPr/>
            <p:nvPr/>
          </p:nvSpPr>
          <p:spPr>
            <a:xfrm rot="19964671">
              <a:off x="5976637" y="1366376"/>
              <a:ext cx="706074" cy="316951"/>
            </a:xfrm>
            <a:prstGeom prst="arc">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lstStyle/>
            <a:p>
              <a:endParaRPr lang="en-US"/>
            </a:p>
          </p:txBody>
        </p:sp>
        <p:sp>
          <p:nvSpPr>
            <p:cNvPr id="33" name="Arc 32"/>
            <p:cNvSpPr/>
            <p:nvPr/>
          </p:nvSpPr>
          <p:spPr>
            <a:xfrm rot="21362270">
              <a:off x="5951831" y="860556"/>
              <a:ext cx="683239" cy="271785"/>
            </a:xfrm>
            <a:prstGeom prst="arc">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lstStyle/>
            <a:p>
              <a:endParaRPr lang="en-US"/>
            </a:p>
          </p:txBody>
        </p:sp>
        <p:sp>
          <p:nvSpPr>
            <p:cNvPr id="34" name="Arc 33"/>
            <p:cNvSpPr/>
            <p:nvPr/>
          </p:nvSpPr>
          <p:spPr>
            <a:xfrm rot="20979197">
              <a:off x="6677161" y="1300024"/>
              <a:ext cx="706074" cy="316951"/>
            </a:xfrm>
            <a:prstGeom prst="arc">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lstStyle/>
            <a:p>
              <a:endParaRPr lang="en-US"/>
            </a:p>
          </p:txBody>
        </p:sp>
        <p:sp>
          <p:nvSpPr>
            <p:cNvPr id="35" name="Arc 34"/>
            <p:cNvSpPr/>
            <p:nvPr/>
          </p:nvSpPr>
          <p:spPr>
            <a:xfrm rot="20536141">
              <a:off x="6684173" y="905632"/>
              <a:ext cx="683239" cy="271785"/>
            </a:xfrm>
            <a:prstGeom prst="arc">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lstStyle/>
            <a:p>
              <a:endParaRPr lang="en-US"/>
            </a:p>
          </p:txBody>
        </p:sp>
        <p:sp>
          <p:nvSpPr>
            <p:cNvPr id="36" name="Arc 35"/>
            <p:cNvSpPr/>
            <p:nvPr/>
          </p:nvSpPr>
          <p:spPr>
            <a:xfrm>
              <a:off x="6704043" y="1058032"/>
              <a:ext cx="683239" cy="271785"/>
            </a:xfrm>
            <a:prstGeom prst="arc">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lstStyle/>
            <a:p>
              <a:endParaRPr lang="en-US"/>
            </a:p>
          </p:txBody>
        </p:sp>
        <p:sp>
          <p:nvSpPr>
            <p:cNvPr id="37" name="Arc 36"/>
            <p:cNvSpPr/>
            <p:nvPr/>
          </p:nvSpPr>
          <p:spPr>
            <a:xfrm>
              <a:off x="5869329" y="1058032"/>
              <a:ext cx="683239" cy="271785"/>
            </a:xfrm>
            <a:prstGeom prst="arc">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lstStyle/>
            <a:p>
              <a:endParaRPr lang="en-US"/>
            </a:p>
          </p:txBody>
        </p:sp>
      </p:grpSp>
    </p:spTree>
    <p:extLst>
      <p:ext uri="{BB962C8B-B14F-4D97-AF65-F5344CB8AC3E}">
        <p14:creationId xmlns:p14="http://schemas.microsoft.com/office/powerpoint/2010/main" val="2616316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iterate type="lt">
                                    <p:tmAbs val="0"/>
                                  </p:iterate>
                                  <p:childTnLst>
                                    <p:set>
                                      <p:cBhvr>
                                        <p:cTn id="22" dur="1" fill="hold">
                                          <p:stCondLst>
                                            <p:cond delay="0"/>
                                          </p:stCondLst>
                                        </p:cTn>
                                        <p:tgtEl>
                                          <p:spTgt spid="6"/>
                                        </p:tgtEl>
                                        <p:attrNameLst>
                                          <p:attrName>style.visibility</p:attrName>
                                        </p:attrNameLst>
                                      </p:cBhvr>
                                      <p:to>
                                        <p:strVal val="hidden"/>
                                      </p:to>
                                    </p:set>
                                  </p:childTnLst>
                                </p:cTn>
                              </p:par>
                              <p:par>
                                <p:cTn id="23" presetID="1" presetClass="exit" presetSubtype="0" fill="hold" grpId="1" nodeType="withEffect">
                                  <p:stCondLst>
                                    <p:cond delay="0"/>
                                  </p:stCondLst>
                                  <p:iterate type="lt">
                                    <p:tmAbs val="0"/>
                                  </p:iterate>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7"/>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4"/>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5"/>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17"/>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19"/>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6"/>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xit" presetSubtype="0" fill="hold" grpId="1" nodeType="clickEffect">
                                  <p:stCondLst>
                                    <p:cond delay="0"/>
                                  </p:stCondLst>
                                  <p:childTnLst>
                                    <p:set>
                                      <p:cBhvr>
                                        <p:cTn id="84" dur="1" fill="hold">
                                          <p:stCondLst>
                                            <p:cond delay="0"/>
                                          </p:stCondLst>
                                        </p:cTn>
                                        <p:tgtEl>
                                          <p:spTgt spid="20"/>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24"/>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25"/>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26"/>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9"/>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grpId="1" nodeType="clickEffect">
                                  <p:stCondLst>
                                    <p:cond delay="0"/>
                                  </p:stCondLst>
                                  <p:childTnLst>
                                    <p:set>
                                      <p:cBhvr>
                                        <p:cTn id="106" dur="1" fill="hold">
                                          <p:stCondLst>
                                            <p:cond delay="0"/>
                                          </p:stCondLst>
                                        </p:cTn>
                                        <p:tgtEl>
                                          <p:spTgt spid="27"/>
                                        </p:tgtEl>
                                        <p:attrNameLst>
                                          <p:attrName>style.visibility</p:attrName>
                                        </p:attrNameLst>
                                      </p:cBhvr>
                                      <p:to>
                                        <p:strVal val="hidden"/>
                                      </p:to>
                                    </p:set>
                                  </p:childTnLst>
                                </p:cTn>
                              </p:par>
                              <p:par>
                                <p:cTn id="107" presetID="1" presetClass="exit" presetSubtype="0" fill="hold" grpId="1" nodeType="withEffect">
                                  <p:stCondLst>
                                    <p:cond delay="0"/>
                                  </p:stCondLst>
                                  <p:childTnLst>
                                    <p:set>
                                      <p:cBhvr>
                                        <p:cTn id="108" dur="1" fill="hold">
                                          <p:stCondLst>
                                            <p:cond delay="0"/>
                                          </p:stCondLst>
                                        </p:cTn>
                                        <p:tgtEl>
                                          <p:spTgt spid="28"/>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29"/>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8"/>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6" grpId="1"/>
      <p:bldP spid="12" grpId="0"/>
      <p:bldP spid="12" grpId="1"/>
      <p:bldP spid="7" grpId="0"/>
      <p:bldP spid="7" grpId="1"/>
      <p:bldP spid="14" grpId="0"/>
      <p:bldP spid="14" grpId="1"/>
      <p:bldP spid="15" grpId="0"/>
      <p:bldP spid="15" grpId="1"/>
      <p:bldP spid="16" grpId="0"/>
      <p:bldP spid="16" grpId="1"/>
      <p:bldP spid="17" grpId="0"/>
      <p:bldP spid="17" grpId="1"/>
      <p:bldP spid="19" grpId="0"/>
      <p:bldP spid="19" grpId="1"/>
      <p:bldP spid="20" grpId="0"/>
      <p:bldP spid="20" grpId="1"/>
      <p:bldP spid="24" grpId="0"/>
      <p:bldP spid="24" grpId="1"/>
      <p:bldP spid="25" grpId="0"/>
      <p:bldP spid="25" grpId="1"/>
      <p:bldP spid="26" grpId="0"/>
      <p:bldP spid="26" grpId="1"/>
      <p:bldP spid="27" grpId="0"/>
      <p:bldP spid="27" grpId="1"/>
      <p:bldP spid="28" grpId="0"/>
      <p:bldP spid="28" grpId="1"/>
      <p:bldP spid="29" grpId="0"/>
      <p:bldP spid="29" grpId="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743200" y="555255"/>
            <a:ext cx="3657600" cy="2926080"/>
          </a:xfrm>
          <a:prstGeom prst="rect">
            <a:avLst/>
          </a:prstGeom>
        </p:spPr>
      </p:pic>
      <p:sp>
        <p:nvSpPr>
          <p:cNvPr id="5" name="Rectangle 4"/>
          <p:cNvSpPr/>
          <p:nvPr/>
        </p:nvSpPr>
        <p:spPr>
          <a:xfrm>
            <a:off x="1622079" y="3496117"/>
            <a:ext cx="6123980" cy="369332"/>
          </a:xfrm>
          <a:prstGeom prst="rect">
            <a:avLst/>
          </a:prstGeom>
          <a:noFill/>
        </p:spPr>
        <p:txBody>
          <a:bodyPr wrap="none" lIns="91440" tIns="45720" rIns="91440" bIns="45720">
            <a:spAutoFit/>
          </a:bodyPr>
          <a:lstStyle/>
          <a:p>
            <a:pPr algn="ct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“Is the situation active?  Then control it.  Contain the spread”</a:t>
            </a:r>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6" name="Rectangle 5"/>
          <p:cNvSpPr/>
          <p:nvPr/>
        </p:nvSpPr>
        <p:spPr>
          <a:xfrm>
            <a:off x="2405384" y="3841995"/>
            <a:ext cx="4458785" cy="369332"/>
          </a:xfrm>
          <a:prstGeom prst="rect">
            <a:avLst/>
          </a:prstGeom>
          <a:noFill/>
        </p:spPr>
        <p:txBody>
          <a:bodyPr wrap="none" lIns="91440" tIns="45720" rIns="91440" bIns="45720">
            <a:spAutoFit/>
          </a:bodyPr>
          <a:lstStyle/>
          <a:p>
            <a:pPr algn="ct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“If not active, commence situation analysis.”</a:t>
            </a:r>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7" name="Rectangle 6"/>
          <p:cNvSpPr/>
          <p:nvPr/>
        </p:nvSpPr>
        <p:spPr>
          <a:xfrm>
            <a:off x="2439888" y="4211327"/>
            <a:ext cx="4389806" cy="369332"/>
          </a:xfrm>
          <a:prstGeom prst="rect">
            <a:avLst/>
          </a:prstGeom>
          <a:noFill/>
        </p:spPr>
        <p:txBody>
          <a:bodyPr wrap="none" lIns="91440" tIns="45720" rIns="91440" bIns="45720">
            <a:spAutoFit/>
          </a:bodyPr>
          <a:lstStyle/>
          <a:p>
            <a:pPr algn="ct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“Extract audit logs.  Preserve the evidence.”</a:t>
            </a:r>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8" name="Rectangle 7"/>
          <p:cNvSpPr/>
          <p:nvPr/>
        </p:nvSpPr>
        <p:spPr>
          <a:xfrm>
            <a:off x="2285277" y="4528084"/>
            <a:ext cx="5003856" cy="369332"/>
          </a:xfrm>
          <a:prstGeom prst="rect">
            <a:avLst/>
          </a:prstGeom>
          <a:noFill/>
        </p:spPr>
        <p:txBody>
          <a:bodyPr wrap="none" lIns="91440" tIns="45720" rIns="91440" bIns="45720">
            <a:spAutoFit/>
          </a:bodyPr>
          <a:lstStyle/>
          <a:p>
            <a:pPr algn="ct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“Is situation under control?  Then start recovery.”</a:t>
            </a:r>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 name="Rectangle 8"/>
          <p:cNvSpPr/>
          <p:nvPr/>
        </p:nvSpPr>
        <p:spPr>
          <a:xfrm>
            <a:off x="1465031" y="4898588"/>
            <a:ext cx="6644367" cy="369332"/>
          </a:xfrm>
          <a:prstGeom prst="rect">
            <a:avLst/>
          </a:prstGeom>
          <a:noFill/>
        </p:spPr>
        <p:txBody>
          <a:bodyPr wrap="none" lIns="91440" tIns="45720" rIns="91440" bIns="45720">
            <a:spAutoFit/>
          </a:bodyPr>
          <a:lstStyle/>
          <a:p>
            <a:pPr algn="ct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“Backups, Spare hardware, Software media, Software license, etc. ”</a:t>
            </a:r>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 name="Rectangle 9"/>
          <p:cNvSpPr/>
          <p:nvPr/>
        </p:nvSpPr>
        <p:spPr>
          <a:xfrm>
            <a:off x="467841" y="5267920"/>
            <a:ext cx="8460820" cy="369332"/>
          </a:xfrm>
          <a:prstGeom prst="rect">
            <a:avLst/>
          </a:prstGeom>
          <a:noFill/>
        </p:spPr>
        <p:txBody>
          <a:bodyPr wrap="none" lIns="91440" tIns="45720" rIns="91440" bIns="45720">
            <a:spAutoFit/>
          </a:bodyPr>
          <a:lstStyle/>
          <a:p>
            <a:pPr algn="ct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“Communicate and report the incident to appropriate individuals, groups, authorities.”</a:t>
            </a:r>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3" name="Rectangle 12"/>
          <p:cNvSpPr/>
          <p:nvPr/>
        </p:nvSpPr>
        <p:spPr>
          <a:xfrm>
            <a:off x="152628" y="5925158"/>
            <a:ext cx="8928660" cy="523220"/>
          </a:xfrm>
          <a:prstGeom prst="rect">
            <a:avLst/>
          </a:prstGeom>
          <a:noFill/>
        </p:spPr>
        <p:txBody>
          <a:bodyPr wrap="square" lIns="91440" tIns="45720" rIns="91440" bIns="45720">
            <a:spAutoFit/>
          </a:bodyPr>
          <a:lstStyle/>
          <a:p>
            <a:pPr algn="ctr"/>
            <a:r>
              <a:rPr lang="en-US" sz="2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Business Continuity Plan /Disaster Recovery Plan</a:t>
            </a:r>
            <a:endParaRPr lang="en-US" sz="2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651601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dissolv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599" y="74000"/>
            <a:ext cx="8696325" cy="6228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00796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165" y="154910"/>
            <a:ext cx="8696325" cy="6228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Straight Connector 9"/>
          <p:cNvCxnSpPr/>
          <p:nvPr/>
        </p:nvCxnSpPr>
        <p:spPr>
          <a:xfrm>
            <a:off x="2449362" y="1602400"/>
            <a:ext cx="5417962"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2449362" y="1617696"/>
            <a:ext cx="0" cy="2680249"/>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V="1">
            <a:off x="7852383" y="696732"/>
            <a:ext cx="0" cy="92096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2449362" y="4297945"/>
            <a:ext cx="118134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3630706" y="4056370"/>
            <a:ext cx="0" cy="241575"/>
          </a:xfrm>
          <a:prstGeom prst="line">
            <a:avLst/>
          </a:prstGeom>
          <a:ln>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25" name="Multiply 24"/>
          <p:cNvSpPr/>
          <p:nvPr/>
        </p:nvSpPr>
        <p:spPr>
          <a:xfrm>
            <a:off x="3225975" y="4090327"/>
            <a:ext cx="404731" cy="415236"/>
          </a:xfrm>
          <a:prstGeom prst="mathMultiply">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968297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69704" y="721818"/>
            <a:ext cx="8193720" cy="5757763"/>
          </a:xfrm>
          <a:prstGeom prst="rect">
            <a:avLst/>
          </a:prstGeom>
          <a:ln>
            <a:solidFill>
              <a:srgbClr val="4F81BD"/>
            </a:solidFill>
          </a:ln>
          <a:effectLst>
            <a:glow rad="368300">
              <a:schemeClr val="accent6">
                <a:lumMod val="75000"/>
                <a:alpha val="75000"/>
              </a:schemeClr>
            </a:glow>
            <a:softEdge rad="165100"/>
          </a:effectLst>
        </p:spPr>
      </p:pic>
      <p:sp>
        <p:nvSpPr>
          <p:cNvPr id="5" name="Cloud Callout 4"/>
          <p:cNvSpPr/>
          <p:nvPr/>
        </p:nvSpPr>
        <p:spPr>
          <a:xfrm>
            <a:off x="3809820" y="969774"/>
            <a:ext cx="1948400" cy="1435092"/>
          </a:xfrm>
          <a:prstGeom prst="cloudCallout">
            <a:avLst>
              <a:gd name="adj1" fmla="val -133685"/>
              <a:gd name="adj2" fmla="val -33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What happens if the sign falls off?</a:t>
            </a:r>
            <a:endParaRPr lang="en-US" dirty="0"/>
          </a:p>
        </p:txBody>
      </p:sp>
      <p:sp>
        <p:nvSpPr>
          <p:cNvPr id="6" name="TextBox 5"/>
          <p:cNvSpPr txBox="1"/>
          <p:nvPr/>
        </p:nvSpPr>
        <p:spPr>
          <a:xfrm>
            <a:off x="469704" y="193465"/>
            <a:ext cx="5430036" cy="369332"/>
          </a:xfrm>
          <a:prstGeom prst="rect">
            <a:avLst/>
          </a:prstGeom>
          <a:noFill/>
        </p:spPr>
        <p:txBody>
          <a:bodyPr wrap="square" rtlCol="0">
            <a:spAutoFit/>
          </a:bodyPr>
          <a:lstStyle/>
          <a:p>
            <a:r>
              <a:rPr lang="en-US" dirty="0" smtClean="0"/>
              <a:t>SIGN SAYS:  </a:t>
            </a:r>
            <a:r>
              <a:rPr lang="en-US" b="1" dirty="0" smtClean="0">
                <a:solidFill>
                  <a:srgbClr val="0000FF"/>
                </a:solidFill>
              </a:rPr>
              <a:t>“Do not touch any of these wires”</a:t>
            </a:r>
            <a:endParaRPr lang="en-US" b="1" dirty="0">
              <a:solidFill>
                <a:srgbClr val="0000FF"/>
              </a:solidFill>
            </a:endParaRPr>
          </a:p>
        </p:txBody>
      </p:sp>
    </p:spTree>
    <p:extLst>
      <p:ext uri="{BB962C8B-B14F-4D97-AF65-F5344CB8AC3E}">
        <p14:creationId xmlns:p14="http://schemas.microsoft.com/office/powerpoint/2010/main" val="243714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164" y="124003"/>
            <a:ext cx="8696325" cy="6228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8419" y="3020849"/>
            <a:ext cx="866850" cy="173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4268419" y="2669893"/>
            <a:ext cx="1115568" cy="338554"/>
          </a:xfrm>
          <a:prstGeom prst="rect">
            <a:avLst/>
          </a:prstGeom>
          <a:noFill/>
        </p:spPr>
        <p:txBody>
          <a:bodyPr wrap="square" rtlCol="0">
            <a:spAutoFit/>
          </a:bodyPr>
          <a:lstStyle/>
          <a:p>
            <a:r>
              <a:rPr lang="en-US" sz="800" dirty="0" smtClean="0"/>
              <a:t>Intrusion Detection / Prevention System</a:t>
            </a:r>
            <a:endParaRPr lang="en-US" sz="800" dirty="0"/>
          </a:p>
        </p:txBody>
      </p:sp>
      <p:cxnSp>
        <p:nvCxnSpPr>
          <p:cNvPr id="6" name="Elbow Connector 5"/>
          <p:cNvCxnSpPr>
            <a:endCxn id="1026" idx="2"/>
          </p:cNvCxnSpPr>
          <p:nvPr/>
        </p:nvCxnSpPr>
        <p:spPr>
          <a:xfrm flipV="1">
            <a:off x="4059935" y="3194219"/>
            <a:ext cx="641909" cy="324061"/>
          </a:xfrm>
          <a:prstGeom prst="bentConnector2">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sp>
        <p:nvSpPr>
          <p:cNvPr id="7" name="Flowchart: Magnetic Disk 6"/>
          <p:cNvSpPr/>
          <p:nvPr/>
        </p:nvSpPr>
        <p:spPr>
          <a:xfrm>
            <a:off x="5383987" y="2903992"/>
            <a:ext cx="438912" cy="446225"/>
          </a:xfrm>
          <a:prstGeom prst="flowChartMagneticDisk">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5411283" y="3033970"/>
            <a:ext cx="394660" cy="215444"/>
          </a:xfrm>
          <a:prstGeom prst="rect">
            <a:avLst/>
          </a:prstGeom>
          <a:noFill/>
        </p:spPr>
        <p:txBody>
          <a:bodyPr wrap="none" rtlCol="0">
            <a:spAutoFit/>
          </a:bodyPr>
          <a:lstStyle/>
          <a:p>
            <a:r>
              <a:rPr lang="en-US" sz="800" dirty="0" smtClean="0"/>
              <a:t>SIEM</a:t>
            </a:r>
            <a:endParaRPr lang="en-US" sz="800" dirty="0"/>
          </a:p>
        </p:txBody>
      </p:sp>
      <p:cxnSp>
        <p:nvCxnSpPr>
          <p:cNvPr id="12" name="Straight Connector 11"/>
          <p:cNvCxnSpPr/>
          <p:nvPr/>
        </p:nvCxnSpPr>
        <p:spPr>
          <a:xfrm>
            <a:off x="4701844" y="3518280"/>
            <a:ext cx="879833" cy="0"/>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5581677" y="3356249"/>
            <a:ext cx="0" cy="162031"/>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5581677" y="3518280"/>
            <a:ext cx="879833" cy="0"/>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6394862" y="3194219"/>
            <a:ext cx="0" cy="314431"/>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6447213" y="3518280"/>
            <a:ext cx="973917" cy="3554"/>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V="1">
            <a:off x="7421130" y="3238440"/>
            <a:ext cx="0" cy="273809"/>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6951" y="3020849"/>
            <a:ext cx="866850" cy="173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5882176" y="2669893"/>
            <a:ext cx="1115568" cy="338554"/>
          </a:xfrm>
          <a:prstGeom prst="rect">
            <a:avLst/>
          </a:prstGeom>
          <a:noFill/>
        </p:spPr>
        <p:txBody>
          <a:bodyPr wrap="square" rtlCol="0">
            <a:spAutoFit/>
          </a:bodyPr>
          <a:lstStyle/>
          <a:p>
            <a:pPr algn="ctr"/>
            <a:r>
              <a:rPr lang="en-US" sz="800" dirty="0" smtClean="0"/>
              <a:t>Network Monitoring System</a:t>
            </a:r>
            <a:endParaRPr lang="en-US" sz="800" dirty="0"/>
          </a:p>
        </p:txBody>
      </p:sp>
      <p:pic>
        <p:nvPicPr>
          <p:cNvPr id="1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2002" y="3023726"/>
            <a:ext cx="866850" cy="173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6897227" y="2672770"/>
            <a:ext cx="1115568" cy="338554"/>
          </a:xfrm>
          <a:prstGeom prst="rect">
            <a:avLst/>
          </a:prstGeom>
          <a:noFill/>
        </p:spPr>
        <p:txBody>
          <a:bodyPr wrap="square" rtlCol="0">
            <a:spAutoFit/>
          </a:bodyPr>
          <a:lstStyle/>
          <a:p>
            <a:pPr algn="ctr"/>
            <a:r>
              <a:rPr lang="en-US" sz="800" dirty="0" smtClean="0"/>
              <a:t>Privileged ID Mgt. System</a:t>
            </a:r>
            <a:endParaRPr lang="en-US" sz="800" dirty="0"/>
          </a:p>
        </p:txBody>
      </p:sp>
    </p:spTree>
    <p:extLst>
      <p:ext uri="{BB962C8B-B14F-4D97-AF65-F5344CB8AC3E}">
        <p14:creationId xmlns:p14="http://schemas.microsoft.com/office/powerpoint/2010/main" val="174981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lternate Process 10"/>
          <p:cNvSpPr/>
          <p:nvPr/>
        </p:nvSpPr>
        <p:spPr>
          <a:xfrm>
            <a:off x="6677765" y="1325994"/>
            <a:ext cx="1095532" cy="1080209"/>
          </a:xfrm>
          <a:prstGeom prst="flowChartAlternateProcess">
            <a:avLst/>
          </a:prstGeom>
          <a:solidFill>
            <a:schemeClr val="bg1"/>
          </a:solid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lumMod val="95000"/>
                    <a:lumOff val="5000"/>
                  </a:schemeClr>
                </a:solidFill>
              </a:rPr>
              <a:t>Shutdown of plant processing</a:t>
            </a:r>
            <a:endParaRPr lang="en-US" sz="1200" dirty="0">
              <a:solidFill>
                <a:schemeClr val="tx1">
                  <a:lumMod val="95000"/>
                  <a:lumOff val="5000"/>
                </a:schemeClr>
              </a:solidFill>
            </a:endParaRPr>
          </a:p>
        </p:txBody>
      </p:sp>
      <p:sp>
        <p:nvSpPr>
          <p:cNvPr id="12" name="Alternate Process 11"/>
          <p:cNvSpPr/>
          <p:nvPr/>
        </p:nvSpPr>
        <p:spPr>
          <a:xfrm>
            <a:off x="6633006" y="2891880"/>
            <a:ext cx="1117060" cy="1036536"/>
          </a:xfrm>
          <a:prstGeom prst="flowChartAlternateProcess">
            <a:avLst/>
          </a:prstGeom>
          <a:solidFill>
            <a:schemeClr val="bg1"/>
          </a:solid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lumMod val="95000"/>
                    <a:lumOff val="5000"/>
                  </a:schemeClr>
                </a:solidFill>
              </a:rPr>
              <a:t>Destruction of the processing equipment</a:t>
            </a:r>
            <a:endParaRPr lang="en-US" sz="1200" dirty="0">
              <a:solidFill>
                <a:schemeClr val="tx1">
                  <a:lumMod val="95000"/>
                  <a:lumOff val="5000"/>
                </a:schemeClr>
              </a:solidFill>
            </a:endParaRPr>
          </a:p>
        </p:txBody>
      </p:sp>
      <p:sp>
        <p:nvSpPr>
          <p:cNvPr id="13" name="Alternate Process 12"/>
          <p:cNvSpPr/>
          <p:nvPr/>
        </p:nvSpPr>
        <p:spPr>
          <a:xfrm>
            <a:off x="6699293" y="4563328"/>
            <a:ext cx="1138588" cy="1036536"/>
          </a:xfrm>
          <a:prstGeom prst="flowChartAlternateProcess">
            <a:avLst/>
          </a:prstGeom>
          <a:solidFill>
            <a:schemeClr val="bg1"/>
          </a:solid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tx1">
                    <a:lumMod val="95000"/>
                    <a:lumOff val="5000"/>
                  </a:schemeClr>
                </a:solidFill>
              </a:rPr>
              <a:t>Disabling of safety functions</a:t>
            </a:r>
            <a:endParaRPr lang="en-US" sz="1200" dirty="0">
              <a:solidFill>
                <a:schemeClr val="tx1">
                  <a:lumMod val="95000"/>
                  <a:lumOff val="5000"/>
                </a:schemeClr>
              </a:solidFill>
            </a:endParaRPr>
          </a:p>
        </p:txBody>
      </p:sp>
      <p:sp>
        <p:nvSpPr>
          <p:cNvPr id="15" name="TextBox 14"/>
          <p:cNvSpPr txBox="1"/>
          <p:nvPr/>
        </p:nvSpPr>
        <p:spPr>
          <a:xfrm>
            <a:off x="8161238" y="1552085"/>
            <a:ext cx="781025" cy="400110"/>
          </a:xfrm>
          <a:prstGeom prst="rect">
            <a:avLst/>
          </a:prstGeom>
          <a:noFill/>
        </p:spPr>
        <p:txBody>
          <a:bodyPr wrap="square" rtlCol="0">
            <a:spAutoFit/>
          </a:bodyPr>
          <a:lstStyle/>
          <a:p>
            <a:pPr algn="ctr"/>
            <a:r>
              <a:rPr lang="en-US" sz="1000" dirty="0" smtClean="0"/>
              <a:t>Financial Loss</a:t>
            </a:r>
            <a:endParaRPr lang="en-US" sz="1000" dirty="0"/>
          </a:p>
        </p:txBody>
      </p:sp>
      <p:sp>
        <p:nvSpPr>
          <p:cNvPr id="16" name="TextBox 15"/>
          <p:cNvSpPr txBox="1"/>
          <p:nvPr/>
        </p:nvSpPr>
        <p:spPr>
          <a:xfrm>
            <a:off x="8139710" y="3274665"/>
            <a:ext cx="976920" cy="400110"/>
          </a:xfrm>
          <a:prstGeom prst="rect">
            <a:avLst/>
          </a:prstGeom>
          <a:noFill/>
        </p:spPr>
        <p:txBody>
          <a:bodyPr wrap="square" rtlCol="0">
            <a:spAutoFit/>
          </a:bodyPr>
          <a:lstStyle/>
          <a:p>
            <a:pPr algn="ctr"/>
            <a:r>
              <a:rPr lang="en-US" sz="1000" dirty="0" smtClean="0"/>
              <a:t>Environmental impact</a:t>
            </a:r>
            <a:endParaRPr lang="en-US" sz="1000" dirty="0"/>
          </a:p>
        </p:txBody>
      </p:sp>
      <p:sp>
        <p:nvSpPr>
          <p:cNvPr id="17" name="TextBox 16"/>
          <p:cNvSpPr txBox="1"/>
          <p:nvPr/>
        </p:nvSpPr>
        <p:spPr>
          <a:xfrm>
            <a:off x="8210313" y="4893913"/>
            <a:ext cx="710422" cy="400110"/>
          </a:xfrm>
          <a:prstGeom prst="rect">
            <a:avLst/>
          </a:prstGeom>
          <a:noFill/>
        </p:spPr>
        <p:txBody>
          <a:bodyPr wrap="square" rtlCol="0">
            <a:spAutoFit/>
          </a:bodyPr>
          <a:lstStyle/>
          <a:p>
            <a:pPr algn="ctr"/>
            <a:r>
              <a:rPr lang="en-US" sz="1000" dirty="0" smtClean="0"/>
              <a:t>Safety incident</a:t>
            </a:r>
            <a:endParaRPr lang="en-US" sz="1000" dirty="0"/>
          </a:p>
        </p:txBody>
      </p:sp>
      <p:sp>
        <p:nvSpPr>
          <p:cNvPr id="19" name="Alternate Process 18"/>
          <p:cNvSpPr/>
          <p:nvPr/>
        </p:nvSpPr>
        <p:spPr>
          <a:xfrm>
            <a:off x="3875033" y="2502820"/>
            <a:ext cx="2140961" cy="1533216"/>
          </a:xfrm>
          <a:prstGeom prst="flowChartAlternateProcess">
            <a:avLst/>
          </a:prstGeom>
          <a:pattFill prst="wdUpDiag">
            <a:fgClr>
              <a:prstClr val="black"/>
            </a:fgClr>
            <a:bgClr>
              <a:srgbClr val="FFFF00"/>
            </a:bgClr>
          </a:pattFill>
          <a:ln>
            <a:solidFill>
              <a:schemeClr val="tx1">
                <a:lumMod val="95000"/>
                <a:lumOff val="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Alternate Process 19"/>
          <p:cNvSpPr/>
          <p:nvPr/>
        </p:nvSpPr>
        <p:spPr>
          <a:xfrm>
            <a:off x="4025728" y="2636754"/>
            <a:ext cx="1839571" cy="1254641"/>
          </a:xfrm>
          <a:prstGeom prst="flowChartAlternateProcess">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lumMod val="95000"/>
                    <a:lumOff val="5000"/>
                  </a:schemeClr>
                </a:solidFill>
              </a:rPr>
              <a:t>Unauthorized and Undetected control of ICS systems</a:t>
            </a:r>
            <a:endParaRPr lang="en-US" sz="1400" dirty="0">
              <a:solidFill>
                <a:schemeClr val="tx1">
                  <a:lumMod val="95000"/>
                  <a:lumOff val="5000"/>
                </a:schemeClr>
              </a:solidFill>
            </a:endParaRPr>
          </a:p>
        </p:txBody>
      </p:sp>
      <p:cxnSp>
        <p:nvCxnSpPr>
          <p:cNvPr id="24" name="Straight Arrow Connector 23"/>
          <p:cNvCxnSpPr/>
          <p:nvPr/>
        </p:nvCxnSpPr>
        <p:spPr>
          <a:xfrm>
            <a:off x="7750065" y="3410148"/>
            <a:ext cx="452087" cy="0"/>
          </a:xfrm>
          <a:prstGeom prst="straightConnector1">
            <a:avLst/>
          </a:prstGeom>
          <a:ln>
            <a:solidFill>
              <a:schemeClr val="tx1">
                <a:lumMod val="95000"/>
                <a:lumOff val="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7836177" y="5081596"/>
            <a:ext cx="452087" cy="0"/>
          </a:xfrm>
          <a:prstGeom prst="straightConnector1">
            <a:avLst/>
          </a:prstGeom>
          <a:ln>
            <a:solidFill>
              <a:schemeClr val="tx1">
                <a:lumMod val="95000"/>
                <a:lumOff val="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a:endCxn id="11" idx="1"/>
          </p:cNvCxnSpPr>
          <p:nvPr/>
        </p:nvCxnSpPr>
        <p:spPr>
          <a:xfrm flipV="1">
            <a:off x="6015994" y="1866099"/>
            <a:ext cx="661771" cy="1174448"/>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a:endCxn id="12" idx="1"/>
          </p:cNvCxnSpPr>
          <p:nvPr/>
        </p:nvCxnSpPr>
        <p:spPr>
          <a:xfrm flipV="1">
            <a:off x="6015994" y="3410148"/>
            <a:ext cx="617012" cy="1"/>
          </a:xfrm>
          <a:prstGeom prst="line">
            <a:avLst/>
          </a:prstGeom>
          <a:ln>
            <a:solidFill>
              <a:schemeClr val="tx1">
                <a:lumMod val="95000"/>
                <a:lumOff val="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a:endCxn id="13" idx="1"/>
          </p:cNvCxnSpPr>
          <p:nvPr/>
        </p:nvCxnSpPr>
        <p:spPr>
          <a:xfrm>
            <a:off x="6015994" y="3610203"/>
            <a:ext cx="683299" cy="1471393"/>
          </a:xfrm>
          <a:prstGeom prst="line">
            <a:avLst/>
          </a:prstGeom>
          <a:ln>
            <a:solidFill>
              <a:schemeClr val="bg2">
                <a:lumMod val="10000"/>
              </a:schemeClr>
            </a:solidFill>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4229974" y="1376673"/>
            <a:ext cx="1656854" cy="553998"/>
          </a:xfrm>
          <a:prstGeom prst="rect">
            <a:avLst/>
          </a:prstGeom>
          <a:noFill/>
          <a:ln w="12700" cmpd="sng">
            <a:solidFill>
              <a:srgbClr val="0D0D0D"/>
            </a:solidFill>
          </a:ln>
        </p:spPr>
        <p:txBody>
          <a:bodyPr wrap="square" rtlCol="0">
            <a:spAutoFit/>
          </a:bodyPr>
          <a:lstStyle/>
          <a:p>
            <a:pPr algn="ctr"/>
            <a:r>
              <a:rPr lang="en-US" sz="1000" b="1" dirty="0" smtClean="0"/>
              <a:t>Controlling and Monitoring the plant using Industrial Control systems</a:t>
            </a:r>
            <a:endParaRPr lang="en-US" sz="1000" b="1" dirty="0"/>
          </a:p>
        </p:txBody>
      </p:sp>
      <p:cxnSp>
        <p:nvCxnSpPr>
          <p:cNvPr id="30" name="Straight Arrow Connector 29"/>
          <p:cNvCxnSpPr/>
          <p:nvPr/>
        </p:nvCxnSpPr>
        <p:spPr>
          <a:xfrm flipH="1">
            <a:off x="5023829" y="1930671"/>
            <a:ext cx="4290" cy="587913"/>
          </a:xfrm>
          <a:prstGeom prst="straightConnector1">
            <a:avLst/>
          </a:prstGeom>
          <a:ln>
            <a:solidFill>
              <a:schemeClr val="tx1">
                <a:lumMod val="95000"/>
                <a:lumOff val="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a:off x="7773297" y="1726247"/>
            <a:ext cx="452087" cy="0"/>
          </a:xfrm>
          <a:prstGeom prst="straightConnector1">
            <a:avLst/>
          </a:prstGeom>
          <a:ln>
            <a:solidFill>
              <a:schemeClr val="tx1">
                <a:lumMod val="95000"/>
                <a:lumOff val="5000"/>
              </a:schemeClr>
            </a:solidFill>
            <a:tailEnd type="arrow"/>
          </a:ln>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200024" y="514688"/>
            <a:ext cx="1204558" cy="400110"/>
          </a:xfrm>
          <a:prstGeom prst="rect">
            <a:avLst/>
          </a:prstGeom>
          <a:noFill/>
          <a:ln>
            <a:solidFill>
              <a:srgbClr val="0D0D0D"/>
            </a:solidFill>
          </a:ln>
        </p:spPr>
        <p:txBody>
          <a:bodyPr wrap="square" rtlCol="0">
            <a:spAutoFit/>
          </a:bodyPr>
          <a:lstStyle/>
          <a:p>
            <a:pPr algn="ctr"/>
            <a:r>
              <a:rPr lang="en-US" sz="1000" dirty="0" smtClean="0">
                <a:ln w="12700" cmpd="sng">
                  <a:solidFill>
                    <a:schemeClr val="tx1">
                      <a:lumMod val="95000"/>
                      <a:lumOff val="5000"/>
                    </a:schemeClr>
                  </a:solidFill>
                </a:ln>
              </a:rPr>
              <a:t>DIRECT PHYSICAL ACCESS</a:t>
            </a:r>
            <a:endParaRPr lang="en-US" sz="1000" dirty="0">
              <a:ln w="12700" cmpd="sng">
                <a:solidFill>
                  <a:schemeClr val="tx1">
                    <a:lumMod val="95000"/>
                    <a:lumOff val="5000"/>
                  </a:schemeClr>
                </a:solidFill>
              </a:ln>
            </a:endParaRPr>
          </a:p>
        </p:txBody>
      </p:sp>
      <p:sp>
        <p:nvSpPr>
          <p:cNvPr id="34" name="TextBox 33"/>
          <p:cNvSpPr txBox="1"/>
          <p:nvPr/>
        </p:nvSpPr>
        <p:spPr>
          <a:xfrm>
            <a:off x="200024" y="1761598"/>
            <a:ext cx="1191438" cy="553998"/>
          </a:xfrm>
          <a:prstGeom prst="rect">
            <a:avLst/>
          </a:prstGeom>
          <a:noFill/>
          <a:ln>
            <a:solidFill>
              <a:srgbClr val="0D0D0D"/>
            </a:solidFill>
          </a:ln>
        </p:spPr>
        <p:txBody>
          <a:bodyPr wrap="square" rtlCol="0">
            <a:spAutoFit/>
          </a:bodyPr>
          <a:lstStyle/>
          <a:p>
            <a:pPr algn="ctr"/>
            <a:r>
              <a:rPr lang="en-US" sz="1000" dirty="0" smtClean="0">
                <a:ln w="12700" cmpd="sng">
                  <a:solidFill>
                    <a:schemeClr val="tx1">
                      <a:lumMod val="95000"/>
                      <a:lumOff val="5000"/>
                    </a:schemeClr>
                  </a:solidFill>
                </a:ln>
              </a:rPr>
              <a:t>REMOTE CONNECTION TO THE SYSTEMS</a:t>
            </a:r>
            <a:endParaRPr lang="en-US" sz="1000" dirty="0">
              <a:ln w="12700" cmpd="sng">
                <a:solidFill>
                  <a:schemeClr val="tx1">
                    <a:lumMod val="95000"/>
                    <a:lumOff val="5000"/>
                  </a:schemeClr>
                </a:solidFill>
              </a:ln>
            </a:endParaRPr>
          </a:p>
        </p:txBody>
      </p:sp>
      <p:sp>
        <p:nvSpPr>
          <p:cNvPr id="37" name="TextBox 36"/>
          <p:cNvSpPr txBox="1"/>
          <p:nvPr/>
        </p:nvSpPr>
        <p:spPr>
          <a:xfrm>
            <a:off x="215791" y="3269428"/>
            <a:ext cx="1191438" cy="400110"/>
          </a:xfrm>
          <a:prstGeom prst="rect">
            <a:avLst/>
          </a:prstGeom>
          <a:noFill/>
          <a:ln>
            <a:solidFill>
              <a:srgbClr val="0D0D0D"/>
            </a:solidFill>
          </a:ln>
        </p:spPr>
        <p:txBody>
          <a:bodyPr wrap="square" rtlCol="0">
            <a:spAutoFit/>
          </a:bodyPr>
          <a:lstStyle/>
          <a:p>
            <a:pPr algn="ctr"/>
            <a:r>
              <a:rPr lang="en-US" sz="1000" dirty="0" smtClean="0">
                <a:ln w="12700" cmpd="sng">
                  <a:solidFill>
                    <a:schemeClr val="tx1">
                      <a:lumMod val="95000"/>
                      <a:lumOff val="5000"/>
                    </a:schemeClr>
                  </a:solidFill>
                </a:ln>
              </a:rPr>
              <a:t>MALICIOUS SOFTWARE</a:t>
            </a:r>
            <a:endParaRPr lang="en-US" sz="1000" dirty="0">
              <a:ln w="12700" cmpd="sng">
                <a:solidFill>
                  <a:schemeClr val="tx1">
                    <a:lumMod val="95000"/>
                    <a:lumOff val="5000"/>
                  </a:schemeClr>
                </a:solidFill>
              </a:ln>
            </a:endParaRPr>
          </a:p>
        </p:txBody>
      </p:sp>
      <p:sp>
        <p:nvSpPr>
          <p:cNvPr id="39" name="TextBox 38"/>
          <p:cNvSpPr txBox="1"/>
          <p:nvPr/>
        </p:nvSpPr>
        <p:spPr>
          <a:xfrm>
            <a:off x="184958" y="4746009"/>
            <a:ext cx="1154411" cy="400110"/>
          </a:xfrm>
          <a:prstGeom prst="rect">
            <a:avLst/>
          </a:prstGeom>
          <a:noFill/>
          <a:ln>
            <a:solidFill>
              <a:srgbClr val="0D0D0D"/>
            </a:solidFill>
          </a:ln>
        </p:spPr>
        <p:txBody>
          <a:bodyPr wrap="square" rtlCol="0">
            <a:spAutoFit/>
          </a:bodyPr>
          <a:lstStyle/>
          <a:p>
            <a:pPr algn="ctr"/>
            <a:r>
              <a:rPr lang="en-US" sz="1000" dirty="0" smtClean="0">
                <a:ln w="12700" cmpd="sng">
                  <a:solidFill>
                    <a:schemeClr val="tx1">
                      <a:lumMod val="95000"/>
                      <a:lumOff val="5000"/>
                    </a:schemeClr>
                  </a:solidFill>
                </a:ln>
              </a:rPr>
              <a:t>SYSTEM VULNERABILITIES</a:t>
            </a:r>
            <a:endParaRPr lang="en-US" sz="1000" dirty="0">
              <a:ln w="12700" cmpd="sng">
                <a:solidFill>
                  <a:schemeClr val="tx1">
                    <a:lumMod val="95000"/>
                    <a:lumOff val="5000"/>
                  </a:schemeClr>
                </a:solidFill>
              </a:ln>
            </a:endParaRPr>
          </a:p>
        </p:txBody>
      </p:sp>
      <p:cxnSp>
        <p:nvCxnSpPr>
          <p:cNvPr id="53" name="Straight Connector 52"/>
          <p:cNvCxnSpPr>
            <a:stCxn id="33" idx="3"/>
            <a:endCxn id="19" idx="1"/>
          </p:cNvCxnSpPr>
          <p:nvPr/>
        </p:nvCxnSpPr>
        <p:spPr>
          <a:xfrm>
            <a:off x="1404582" y="714743"/>
            <a:ext cx="2470451" cy="2554685"/>
          </a:xfrm>
          <a:prstGeom prst="line">
            <a:avLst/>
          </a:prstGeom>
          <a:ln>
            <a:solidFill>
              <a:schemeClr val="tx1">
                <a:lumMod val="95000"/>
                <a:lumOff val="5000"/>
              </a:schemeClr>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a:stCxn id="39" idx="3"/>
            <a:endCxn id="19" idx="1"/>
          </p:cNvCxnSpPr>
          <p:nvPr/>
        </p:nvCxnSpPr>
        <p:spPr>
          <a:xfrm flipV="1">
            <a:off x="1339369" y="3269428"/>
            <a:ext cx="2535664" cy="1676636"/>
          </a:xfrm>
          <a:prstGeom prst="line">
            <a:avLst/>
          </a:prstGeom>
          <a:ln>
            <a:solidFill>
              <a:schemeClr val="tx1">
                <a:lumMod val="95000"/>
                <a:lumOff val="5000"/>
              </a:schemeClr>
            </a:solidFill>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a:stCxn id="34" idx="3"/>
            <a:endCxn id="19" idx="1"/>
          </p:cNvCxnSpPr>
          <p:nvPr/>
        </p:nvCxnSpPr>
        <p:spPr>
          <a:xfrm>
            <a:off x="1391462" y="2038597"/>
            <a:ext cx="2483571" cy="1230831"/>
          </a:xfrm>
          <a:prstGeom prst="line">
            <a:avLst/>
          </a:prstGeom>
          <a:ln>
            <a:solidFill>
              <a:schemeClr val="tx1">
                <a:lumMod val="95000"/>
                <a:lumOff val="5000"/>
              </a:schemeClr>
            </a:solidFill>
          </a:ln>
        </p:spPr>
        <p:style>
          <a:lnRef idx="2">
            <a:schemeClr val="accent1"/>
          </a:lnRef>
          <a:fillRef idx="0">
            <a:schemeClr val="accent1"/>
          </a:fillRef>
          <a:effectRef idx="1">
            <a:schemeClr val="accent1"/>
          </a:effectRef>
          <a:fontRef idx="minor">
            <a:schemeClr val="tx1"/>
          </a:fontRef>
        </p:style>
      </p:cxnSp>
      <p:cxnSp>
        <p:nvCxnSpPr>
          <p:cNvPr id="59" name="Straight Connector 58"/>
          <p:cNvCxnSpPr>
            <a:stCxn id="37" idx="3"/>
            <a:endCxn id="19" idx="1"/>
          </p:cNvCxnSpPr>
          <p:nvPr/>
        </p:nvCxnSpPr>
        <p:spPr>
          <a:xfrm flipV="1">
            <a:off x="1407229" y="3269428"/>
            <a:ext cx="2467804" cy="200055"/>
          </a:xfrm>
          <a:prstGeom prst="line">
            <a:avLst/>
          </a:prstGeom>
          <a:ln>
            <a:solidFill>
              <a:schemeClr val="tx1">
                <a:lumMod val="95000"/>
                <a:lumOff val="5000"/>
              </a:schemeClr>
            </a:solidFill>
          </a:ln>
        </p:spPr>
        <p:style>
          <a:lnRef idx="2">
            <a:schemeClr val="accent1"/>
          </a:lnRef>
          <a:fillRef idx="0">
            <a:schemeClr val="accent1"/>
          </a:fillRef>
          <a:effectRef idx="1">
            <a:schemeClr val="accent1"/>
          </a:effectRef>
          <a:fontRef idx="minor">
            <a:schemeClr val="tx1"/>
          </a:fontRef>
        </p:style>
      </p:cxnSp>
      <p:sp>
        <p:nvSpPr>
          <p:cNvPr id="64" name="TextBox 63"/>
          <p:cNvSpPr txBox="1"/>
          <p:nvPr/>
        </p:nvSpPr>
        <p:spPr>
          <a:xfrm>
            <a:off x="215791" y="6299358"/>
            <a:ext cx="1154411" cy="246221"/>
          </a:xfrm>
          <a:prstGeom prst="rect">
            <a:avLst/>
          </a:prstGeom>
          <a:noFill/>
          <a:ln>
            <a:solidFill>
              <a:srgbClr val="0D0D0D"/>
            </a:solidFill>
          </a:ln>
        </p:spPr>
        <p:txBody>
          <a:bodyPr wrap="square" rtlCol="0">
            <a:spAutoFit/>
          </a:bodyPr>
          <a:lstStyle/>
          <a:p>
            <a:pPr algn="ctr"/>
            <a:r>
              <a:rPr lang="en-US" sz="1000" dirty="0" smtClean="0">
                <a:ln w="12700" cmpd="sng">
                  <a:solidFill>
                    <a:schemeClr val="tx1">
                      <a:lumMod val="95000"/>
                      <a:lumOff val="5000"/>
                    </a:schemeClr>
                  </a:solidFill>
                </a:ln>
              </a:rPr>
              <a:t>CYBER ATTACKS</a:t>
            </a:r>
            <a:endParaRPr lang="en-US" sz="1000" dirty="0">
              <a:ln w="12700" cmpd="sng">
                <a:solidFill>
                  <a:schemeClr val="tx1">
                    <a:lumMod val="95000"/>
                    <a:lumOff val="5000"/>
                  </a:schemeClr>
                </a:solidFill>
              </a:ln>
            </a:endParaRPr>
          </a:p>
        </p:txBody>
      </p:sp>
      <p:cxnSp>
        <p:nvCxnSpPr>
          <p:cNvPr id="65" name="Straight Connector 64"/>
          <p:cNvCxnSpPr>
            <a:stCxn id="64" idx="3"/>
            <a:endCxn id="19" idx="1"/>
          </p:cNvCxnSpPr>
          <p:nvPr/>
        </p:nvCxnSpPr>
        <p:spPr>
          <a:xfrm flipV="1">
            <a:off x="1370202" y="3269428"/>
            <a:ext cx="2504831" cy="3153041"/>
          </a:xfrm>
          <a:prstGeom prst="line">
            <a:avLst/>
          </a:prstGeom>
          <a:ln>
            <a:solidFill>
              <a:schemeClr val="tx1">
                <a:lumMod val="95000"/>
                <a:lumOff val="5000"/>
              </a:schemeClr>
            </a:solidFill>
          </a:ln>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1970690" y="1271433"/>
            <a:ext cx="394138" cy="402259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vert="wordArtVert" rtlCol="0" anchor="ctr"/>
          <a:lstStyle/>
          <a:p>
            <a:pPr algn="ctr"/>
            <a:r>
              <a:rPr lang="en-US" sz="1200" dirty="0" smtClean="0">
                <a:solidFill>
                  <a:schemeClr val="tx1">
                    <a:lumMod val="95000"/>
                    <a:lumOff val="5000"/>
                  </a:schemeClr>
                </a:solidFill>
              </a:rPr>
              <a:t>Antivirus Application</a:t>
            </a:r>
            <a:endParaRPr lang="en-US" sz="1200" dirty="0">
              <a:solidFill>
                <a:schemeClr val="tx1">
                  <a:lumMod val="95000"/>
                  <a:lumOff val="5000"/>
                </a:schemeClr>
              </a:solidFill>
            </a:endParaRPr>
          </a:p>
        </p:txBody>
      </p:sp>
      <p:sp>
        <p:nvSpPr>
          <p:cNvPr id="32" name="Rectangle 31"/>
          <p:cNvSpPr/>
          <p:nvPr/>
        </p:nvSpPr>
        <p:spPr>
          <a:xfrm>
            <a:off x="2479437" y="1304845"/>
            <a:ext cx="436080" cy="403380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vert="wordArtVert" rtlCol="0" anchor="ctr"/>
          <a:lstStyle/>
          <a:p>
            <a:pPr algn="ctr"/>
            <a:r>
              <a:rPr lang="en-US" sz="1200" dirty="0" smtClean="0">
                <a:solidFill>
                  <a:schemeClr val="tx1">
                    <a:lumMod val="95000"/>
                    <a:lumOff val="5000"/>
                  </a:schemeClr>
                </a:solidFill>
              </a:rPr>
              <a:t>Patch</a:t>
            </a:r>
          </a:p>
          <a:p>
            <a:pPr algn="ctr"/>
            <a:r>
              <a:rPr lang="en-US" sz="1200" dirty="0" smtClean="0">
                <a:solidFill>
                  <a:schemeClr val="tx1">
                    <a:lumMod val="95000"/>
                    <a:lumOff val="5000"/>
                  </a:schemeClr>
                </a:solidFill>
              </a:rPr>
              <a:t>Management</a:t>
            </a:r>
            <a:endParaRPr lang="en-US" sz="1200" dirty="0">
              <a:solidFill>
                <a:schemeClr val="tx1">
                  <a:lumMod val="95000"/>
                  <a:lumOff val="5000"/>
                </a:schemeClr>
              </a:solidFill>
            </a:endParaRPr>
          </a:p>
        </p:txBody>
      </p:sp>
      <p:sp>
        <p:nvSpPr>
          <p:cNvPr id="35" name="Rectangle 34"/>
          <p:cNvSpPr/>
          <p:nvPr/>
        </p:nvSpPr>
        <p:spPr>
          <a:xfrm>
            <a:off x="3075986" y="1221096"/>
            <a:ext cx="779997" cy="450724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vert="wordArtVert" rtlCol="0" anchor="ctr"/>
          <a:lstStyle/>
          <a:p>
            <a:pPr algn="ctr"/>
            <a:r>
              <a:rPr lang="en-US" sz="1200" dirty="0" smtClean="0">
                <a:solidFill>
                  <a:schemeClr val="tx1">
                    <a:lumMod val="95000"/>
                    <a:lumOff val="5000"/>
                  </a:schemeClr>
                </a:solidFill>
              </a:rPr>
              <a:t>Security Configuration</a:t>
            </a:r>
          </a:p>
          <a:p>
            <a:pPr algn="ctr"/>
            <a:r>
              <a:rPr lang="en-US" sz="1200" dirty="0" smtClean="0">
                <a:solidFill>
                  <a:schemeClr val="tx1">
                    <a:lumMod val="95000"/>
                    <a:lumOff val="5000"/>
                  </a:schemeClr>
                </a:solidFill>
              </a:rPr>
              <a:t>Management</a:t>
            </a:r>
            <a:endParaRPr lang="en-US" sz="1200" dirty="0">
              <a:solidFill>
                <a:schemeClr val="tx1">
                  <a:lumMod val="95000"/>
                  <a:lumOff val="5000"/>
                </a:schemeClr>
              </a:solidFill>
            </a:endParaRPr>
          </a:p>
        </p:txBody>
      </p:sp>
      <p:sp>
        <p:nvSpPr>
          <p:cNvPr id="40" name="Rectangle 39"/>
          <p:cNvSpPr/>
          <p:nvPr/>
        </p:nvSpPr>
        <p:spPr>
          <a:xfrm>
            <a:off x="1420664" y="1398854"/>
            <a:ext cx="394138" cy="402259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vert="wordArtVert" rtlCol="0" anchor="ctr"/>
          <a:lstStyle/>
          <a:p>
            <a:pPr algn="ctr"/>
            <a:r>
              <a:rPr lang="en-US" sz="1200" dirty="0" smtClean="0">
                <a:solidFill>
                  <a:schemeClr val="tx1">
                    <a:lumMod val="95000"/>
                    <a:lumOff val="5000"/>
                  </a:schemeClr>
                </a:solidFill>
              </a:rPr>
              <a:t>Firewall Management</a:t>
            </a:r>
            <a:endParaRPr lang="en-US" sz="1200" dirty="0">
              <a:solidFill>
                <a:schemeClr val="tx1">
                  <a:lumMod val="95000"/>
                  <a:lumOff val="5000"/>
                </a:schemeClr>
              </a:solidFill>
            </a:endParaRPr>
          </a:p>
        </p:txBody>
      </p:sp>
    </p:spTree>
    <p:extLst>
      <p:ext uri="{BB962C8B-B14F-4D97-AF65-F5344CB8AC3E}">
        <p14:creationId xmlns:p14="http://schemas.microsoft.com/office/powerpoint/2010/main" val="3066904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mph" presetSubtype="2" fill="hold" nodeType="clickEffect">
                                  <p:stCondLst>
                                    <p:cond delay="0"/>
                                  </p:stCondLst>
                                  <p:childTnLst>
                                    <p:animClr clrSpc="rgb" dir="cw">
                                      <p:cBhvr>
                                        <p:cTn id="22" dur="2000" fill="hold"/>
                                        <p:tgtEl>
                                          <p:spTgt spid="40"/>
                                        </p:tgtEl>
                                        <p:attrNameLst>
                                          <p:attrName>fillcolor</p:attrName>
                                        </p:attrNameLst>
                                      </p:cBhvr>
                                      <p:to>
                                        <a:srgbClr val="FF3300"/>
                                      </p:to>
                                    </p:animClr>
                                    <p:set>
                                      <p:cBhvr>
                                        <p:cTn id="23" dur="2000" fill="hold"/>
                                        <p:tgtEl>
                                          <p:spTgt spid="40"/>
                                        </p:tgtEl>
                                        <p:attrNameLst>
                                          <p:attrName>fill.type</p:attrName>
                                        </p:attrNameLst>
                                      </p:cBhvr>
                                      <p:to>
                                        <p:strVal val="solid"/>
                                      </p:to>
                                    </p:set>
                                    <p:set>
                                      <p:cBhvr>
                                        <p:cTn id="24" dur="2000" fill="hold"/>
                                        <p:tgtEl>
                                          <p:spTgt spid="40"/>
                                        </p:tgtEl>
                                        <p:attrNameLst>
                                          <p:attrName>fill.on</p:attrName>
                                        </p:attrNameLst>
                                      </p:cBhvr>
                                      <p:to>
                                        <p:strVal val="true"/>
                                      </p:to>
                                    </p:set>
                                  </p:childTnLst>
                                </p:cTn>
                              </p:par>
                            </p:childTnLst>
                          </p:cTn>
                        </p:par>
                      </p:childTnLst>
                    </p:cTn>
                  </p:par>
                  <p:par>
                    <p:cTn id="25" fill="hold">
                      <p:stCondLst>
                        <p:cond delay="indefinite"/>
                      </p:stCondLst>
                      <p:childTnLst>
                        <p:par>
                          <p:cTn id="26" fill="hold">
                            <p:stCondLst>
                              <p:cond delay="0"/>
                            </p:stCondLst>
                            <p:childTnLst>
                              <p:par>
                                <p:cTn id="27" presetID="1" presetClass="emph" presetSubtype="2" fill="hold" nodeType="clickEffect">
                                  <p:stCondLst>
                                    <p:cond delay="0"/>
                                  </p:stCondLst>
                                  <p:childTnLst>
                                    <p:animClr clrSpc="rgb" dir="cw">
                                      <p:cBhvr>
                                        <p:cTn id="28" dur="2000" fill="hold"/>
                                        <p:tgtEl>
                                          <p:spTgt spid="2"/>
                                        </p:tgtEl>
                                        <p:attrNameLst>
                                          <p:attrName>fillcolor</p:attrName>
                                        </p:attrNameLst>
                                      </p:cBhvr>
                                      <p:to>
                                        <a:srgbClr val="FF3300"/>
                                      </p:to>
                                    </p:animClr>
                                    <p:set>
                                      <p:cBhvr>
                                        <p:cTn id="29" dur="2000" fill="hold"/>
                                        <p:tgtEl>
                                          <p:spTgt spid="2"/>
                                        </p:tgtEl>
                                        <p:attrNameLst>
                                          <p:attrName>fill.type</p:attrName>
                                        </p:attrNameLst>
                                      </p:cBhvr>
                                      <p:to>
                                        <p:strVal val="solid"/>
                                      </p:to>
                                    </p:set>
                                    <p:set>
                                      <p:cBhvr>
                                        <p:cTn id="30" dur="2000" fill="hold"/>
                                        <p:tgtEl>
                                          <p:spTgt spid="2"/>
                                        </p:tgtEl>
                                        <p:attrNameLst>
                                          <p:attrName>fill.on</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1" presetClass="emph" presetSubtype="2" fill="hold" nodeType="clickEffect">
                                  <p:stCondLst>
                                    <p:cond delay="0"/>
                                  </p:stCondLst>
                                  <p:childTnLst>
                                    <p:animClr clrSpc="rgb" dir="cw">
                                      <p:cBhvr>
                                        <p:cTn id="34" dur="2000" fill="hold"/>
                                        <p:tgtEl>
                                          <p:spTgt spid="32"/>
                                        </p:tgtEl>
                                        <p:attrNameLst>
                                          <p:attrName>fillcolor</p:attrName>
                                        </p:attrNameLst>
                                      </p:cBhvr>
                                      <p:to>
                                        <a:srgbClr val="FF3300"/>
                                      </p:to>
                                    </p:animClr>
                                    <p:set>
                                      <p:cBhvr>
                                        <p:cTn id="35" dur="2000" fill="hold"/>
                                        <p:tgtEl>
                                          <p:spTgt spid="32"/>
                                        </p:tgtEl>
                                        <p:attrNameLst>
                                          <p:attrName>fill.type</p:attrName>
                                        </p:attrNameLst>
                                      </p:cBhvr>
                                      <p:to>
                                        <p:strVal val="solid"/>
                                      </p:to>
                                    </p:set>
                                    <p:set>
                                      <p:cBhvr>
                                        <p:cTn id="36" dur="2000" fill="hold"/>
                                        <p:tgtEl>
                                          <p:spTgt spid="32"/>
                                        </p:tgtEl>
                                        <p:attrNameLst>
                                          <p:attrName>fill.on</p:attrName>
                                        </p:attrNameLst>
                                      </p:cBhvr>
                                      <p:to>
                                        <p:strVal val="true"/>
                                      </p:to>
                                    </p:set>
                                  </p:childTnLst>
                                </p:cTn>
                              </p:par>
                            </p:childTnLst>
                          </p:cTn>
                        </p:par>
                      </p:childTnLst>
                    </p:cTn>
                  </p:par>
                  <p:par>
                    <p:cTn id="37" fill="hold">
                      <p:stCondLst>
                        <p:cond delay="indefinite"/>
                      </p:stCondLst>
                      <p:childTnLst>
                        <p:par>
                          <p:cTn id="38" fill="hold">
                            <p:stCondLst>
                              <p:cond delay="0"/>
                            </p:stCondLst>
                            <p:childTnLst>
                              <p:par>
                                <p:cTn id="39" presetID="1" presetClass="emph" presetSubtype="2" fill="hold" nodeType="clickEffect">
                                  <p:stCondLst>
                                    <p:cond delay="0"/>
                                  </p:stCondLst>
                                  <p:childTnLst>
                                    <p:animClr clrSpc="rgb" dir="cw">
                                      <p:cBhvr>
                                        <p:cTn id="40" dur="2000" fill="hold"/>
                                        <p:tgtEl>
                                          <p:spTgt spid="35"/>
                                        </p:tgtEl>
                                        <p:attrNameLst>
                                          <p:attrName>fillcolor</p:attrName>
                                        </p:attrNameLst>
                                      </p:cBhvr>
                                      <p:to>
                                        <a:srgbClr val="FF3300"/>
                                      </p:to>
                                    </p:animClr>
                                    <p:set>
                                      <p:cBhvr>
                                        <p:cTn id="41" dur="2000" fill="hold"/>
                                        <p:tgtEl>
                                          <p:spTgt spid="35"/>
                                        </p:tgtEl>
                                        <p:attrNameLst>
                                          <p:attrName>fill.type</p:attrName>
                                        </p:attrNameLst>
                                      </p:cBhvr>
                                      <p:to>
                                        <p:strVal val="solid"/>
                                      </p:to>
                                    </p:set>
                                    <p:set>
                                      <p:cBhvr>
                                        <p:cTn id="42" dur="2000" fill="hold"/>
                                        <p:tgtEl>
                                          <p:spTgt spid="35"/>
                                        </p:tgtEl>
                                        <p:attrNameLst>
                                          <p:attrName>fill.on</p:attrName>
                                        </p:attrNameLst>
                                      </p:cBhvr>
                                      <p:to>
                                        <p:strVal val="true"/>
                                      </p:to>
                                    </p:set>
                                  </p:childTnLst>
                                </p:cTn>
                              </p:par>
                            </p:childTnLst>
                          </p:cTn>
                        </p:par>
                      </p:childTnLst>
                    </p:cTn>
                  </p:par>
                  <p:par>
                    <p:cTn id="43" fill="hold">
                      <p:stCondLst>
                        <p:cond delay="indefinite"/>
                      </p:stCondLst>
                      <p:childTnLst>
                        <p:par>
                          <p:cTn id="44" fill="hold">
                            <p:stCondLst>
                              <p:cond delay="0"/>
                            </p:stCondLst>
                            <p:childTnLst>
                              <p:par>
                                <p:cTn id="45" presetID="1" presetClass="emph" presetSubtype="2" fill="hold" nodeType="clickEffect">
                                  <p:stCondLst>
                                    <p:cond delay="0"/>
                                  </p:stCondLst>
                                  <p:childTnLst>
                                    <p:animClr clrSpc="rgb" dir="cw">
                                      <p:cBhvr>
                                        <p:cTn id="46" dur="2000" fill="hold"/>
                                        <p:tgtEl>
                                          <p:spTgt spid="20"/>
                                        </p:tgtEl>
                                        <p:attrNameLst>
                                          <p:attrName>fillcolor</p:attrName>
                                        </p:attrNameLst>
                                      </p:cBhvr>
                                      <p:to>
                                        <a:srgbClr val="FF3300"/>
                                      </p:to>
                                    </p:animClr>
                                    <p:set>
                                      <p:cBhvr>
                                        <p:cTn id="47" dur="2000" fill="hold"/>
                                        <p:tgtEl>
                                          <p:spTgt spid="20"/>
                                        </p:tgtEl>
                                        <p:attrNameLst>
                                          <p:attrName>fill.type</p:attrName>
                                        </p:attrNameLst>
                                      </p:cBhvr>
                                      <p:to>
                                        <p:strVal val="solid"/>
                                      </p:to>
                                    </p:set>
                                    <p:set>
                                      <p:cBhvr>
                                        <p:cTn id="48" dur="2000" fill="hold"/>
                                        <p:tgtEl>
                                          <p:spTgt spid="2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2" grpId="0" animBg="1"/>
      <p:bldP spid="35" grpId="0" animBg="1"/>
      <p:bldP spid="4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p:cNvSpPr/>
          <p:nvPr/>
        </p:nvSpPr>
        <p:spPr bwMode="auto">
          <a:xfrm>
            <a:off x="2976009" y="1162206"/>
            <a:ext cx="2850078" cy="2873827"/>
          </a:xfrm>
          <a:prstGeom prst="ellipse">
            <a:avLst/>
          </a:prstGeom>
          <a:solidFill>
            <a:schemeClr val="bg1">
              <a:lumMod val="9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1042988" fontAlgn="base">
              <a:spcBef>
                <a:spcPct val="0"/>
              </a:spcBef>
              <a:spcAft>
                <a:spcPct val="0"/>
              </a:spcAft>
            </a:pPr>
            <a:endParaRPr lang="en-US" sz="2100" smtClean="0">
              <a:solidFill>
                <a:prstClr val="black"/>
              </a:solidFill>
              <a:latin typeface="Arial" charset="0"/>
              <a:cs typeface="Arial" charset="0"/>
            </a:endParaRPr>
          </a:p>
        </p:txBody>
      </p:sp>
      <p:sp>
        <p:nvSpPr>
          <p:cNvPr id="10" name="Oval 9"/>
          <p:cNvSpPr/>
          <p:nvPr/>
        </p:nvSpPr>
        <p:spPr bwMode="auto">
          <a:xfrm>
            <a:off x="3160082" y="1364086"/>
            <a:ext cx="2493812" cy="2470068"/>
          </a:xfrm>
          <a:prstGeom prst="ellips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1042988" fontAlgn="base">
              <a:spcBef>
                <a:spcPct val="0"/>
              </a:spcBef>
              <a:spcAft>
                <a:spcPct val="0"/>
              </a:spcAft>
            </a:pPr>
            <a:endParaRPr lang="en-US" sz="2100" smtClean="0">
              <a:solidFill>
                <a:prstClr val="black"/>
              </a:solidFill>
              <a:latin typeface="Arial" charset="0"/>
              <a:cs typeface="Arial" charset="0"/>
            </a:endParaRPr>
          </a:p>
        </p:txBody>
      </p:sp>
      <p:sp>
        <p:nvSpPr>
          <p:cNvPr id="9" name="Oval 8"/>
          <p:cNvSpPr/>
          <p:nvPr/>
        </p:nvSpPr>
        <p:spPr bwMode="auto">
          <a:xfrm>
            <a:off x="3326331" y="1554090"/>
            <a:ext cx="2149434" cy="2066307"/>
          </a:xfrm>
          <a:prstGeom prst="ellipse">
            <a:avLst/>
          </a:prstGeom>
          <a:solidFill>
            <a:srgbClr val="C0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1042988" fontAlgn="base">
              <a:spcBef>
                <a:spcPct val="0"/>
              </a:spcBef>
              <a:spcAft>
                <a:spcPct val="0"/>
              </a:spcAft>
            </a:pPr>
            <a:endParaRPr lang="en-US" sz="2100" smtClean="0">
              <a:solidFill>
                <a:prstClr val="black"/>
              </a:solidFill>
              <a:latin typeface="Arial" charset="0"/>
              <a:cs typeface="Arial" charset="0"/>
            </a:endParaRPr>
          </a:p>
        </p:txBody>
      </p:sp>
      <p:sp>
        <p:nvSpPr>
          <p:cNvPr id="7" name="Oval 6"/>
          <p:cNvSpPr/>
          <p:nvPr/>
        </p:nvSpPr>
        <p:spPr bwMode="auto">
          <a:xfrm>
            <a:off x="3480708" y="1690656"/>
            <a:ext cx="1828799" cy="1763486"/>
          </a:xfrm>
          <a:prstGeom prst="ellipse">
            <a:avLst/>
          </a:prstGeom>
          <a:solidFill>
            <a:schemeClr val="tx2">
              <a:lumMod val="5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1042988" fontAlgn="base">
              <a:spcBef>
                <a:spcPct val="0"/>
              </a:spcBef>
              <a:spcAft>
                <a:spcPct val="0"/>
              </a:spcAft>
            </a:pPr>
            <a:endParaRPr lang="en-US" sz="2100" smtClean="0">
              <a:solidFill>
                <a:prstClr val="black"/>
              </a:solidFill>
              <a:latin typeface="Arial" charset="0"/>
              <a:cs typeface="Arial" charset="0"/>
            </a:endParaRPr>
          </a:p>
        </p:txBody>
      </p:sp>
      <p:sp>
        <p:nvSpPr>
          <p:cNvPr id="103" name="Slide Number Placeholder 3"/>
          <p:cNvSpPr>
            <a:spLocks noGrp="1"/>
          </p:cNvSpPr>
          <p:nvPr>
            <p:ph type="sldNum" sz="quarter" idx="4294967295"/>
          </p:nvPr>
        </p:nvSpPr>
        <p:spPr>
          <a:xfrm>
            <a:off x="17321" y="6338046"/>
            <a:ext cx="419100" cy="476250"/>
          </a:xfrm>
          <a:prstGeom prst="rect">
            <a:avLst/>
          </a:prstGeom>
          <a:extLst>
            <a:ext uri="{FAA26D3D-D897-4be2-8F04-BA451C77F1D7}">
              <ma14:placeholderFlag xmlns:ma14="http://schemas.microsoft.com/office/mac/drawingml/2011/main" xmlns="" val="1"/>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35457F6-9697-4BAD-965E-3C93C458D672}" type="slidenum">
              <a:rPr lang="en-US" altLang="en-US" sz="1100">
                <a:solidFill>
                  <a:prstClr val="black"/>
                </a:solidFill>
                <a:latin typeface="Calibri"/>
              </a:rPr>
              <a:pPr eaLnBrk="1" hangingPunct="1"/>
              <a:t>22</a:t>
            </a:fld>
            <a:endParaRPr lang="en-US" altLang="en-US" sz="1100" dirty="0">
              <a:solidFill>
                <a:prstClr val="black"/>
              </a:solidFill>
              <a:latin typeface="Calibri"/>
            </a:endParaRPr>
          </a:p>
        </p:txBody>
      </p:sp>
      <p:sp>
        <p:nvSpPr>
          <p:cNvPr id="390146" name="Rectangle 2"/>
          <p:cNvSpPr>
            <a:spLocks noGrp="1" noChangeArrowheads="1"/>
          </p:cNvSpPr>
          <p:nvPr>
            <p:ph type="title"/>
          </p:nvPr>
        </p:nvSpPr>
        <p:spPr>
          <a:xfrm>
            <a:off x="64919" y="-17328"/>
            <a:ext cx="8696946" cy="420687"/>
          </a:xfrm>
        </p:spPr>
        <p:txBody>
          <a:bodyPr/>
          <a:lstStyle/>
          <a:p>
            <a:pPr eaLnBrk="1" hangingPunct="1">
              <a:defRPr/>
            </a:pPr>
            <a:r>
              <a:rPr lang="en-US" sz="1800" b="1" dirty="0" smtClean="0">
                <a:solidFill>
                  <a:schemeClr val="bg2">
                    <a:lumMod val="10000"/>
                  </a:schemeClr>
                </a:solidFill>
              </a:rPr>
              <a:t>Industrial Control System Security </a:t>
            </a:r>
          </a:p>
        </p:txBody>
      </p:sp>
      <p:sp>
        <p:nvSpPr>
          <p:cNvPr id="6" name="Oval 5"/>
          <p:cNvSpPr/>
          <p:nvPr/>
        </p:nvSpPr>
        <p:spPr bwMode="auto">
          <a:xfrm>
            <a:off x="3694464" y="1877703"/>
            <a:ext cx="1401285" cy="1389391"/>
          </a:xfrm>
          <a:prstGeom prst="ellipse">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1042988" fontAlgn="base">
              <a:spcBef>
                <a:spcPct val="0"/>
              </a:spcBef>
              <a:spcAft>
                <a:spcPct val="0"/>
              </a:spcAft>
            </a:pPr>
            <a:endParaRPr lang="en-US" sz="1200" dirty="0" smtClean="0">
              <a:solidFill>
                <a:prstClr val="black"/>
              </a:solidFill>
              <a:latin typeface="Arial" charset="0"/>
              <a:cs typeface="Arial" charset="0"/>
            </a:endParaRPr>
          </a:p>
          <a:p>
            <a:pPr algn="ctr" defTabSz="1042988" fontAlgn="base">
              <a:spcBef>
                <a:spcPct val="0"/>
              </a:spcBef>
              <a:spcAft>
                <a:spcPct val="0"/>
              </a:spcAft>
            </a:pPr>
            <a:r>
              <a:rPr lang="en-US" sz="1200" dirty="0" smtClean="0">
                <a:solidFill>
                  <a:srgbClr val="EEECE1">
                    <a:lumMod val="10000"/>
                  </a:srgbClr>
                </a:solidFill>
                <a:latin typeface="Arial" charset="0"/>
                <a:cs typeface="Arial" charset="0"/>
              </a:rPr>
              <a:t>PLANT</a:t>
            </a:r>
            <a:endParaRPr lang="en-US" sz="1200" dirty="0">
              <a:solidFill>
                <a:srgbClr val="EEECE1">
                  <a:lumMod val="10000"/>
                </a:srgbClr>
              </a:solidFill>
              <a:latin typeface="Arial" charset="0"/>
              <a:cs typeface="Arial" charset="0"/>
            </a:endParaRPr>
          </a:p>
          <a:p>
            <a:pPr algn="ctr" defTabSz="1042988" fontAlgn="base">
              <a:spcBef>
                <a:spcPct val="0"/>
              </a:spcBef>
              <a:spcAft>
                <a:spcPct val="0"/>
              </a:spcAft>
            </a:pPr>
            <a:r>
              <a:rPr lang="en-US" sz="1200" dirty="0" smtClean="0">
                <a:solidFill>
                  <a:srgbClr val="EEECE1">
                    <a:lumMod val="10000"/>
                  </a:srgbClr>
                </a:solidFill>
                <a:latin typeface="Arial" charset="0"/>
                <a:cs typeface="Arial" charset="0"/>
              </a:rPr>
              <a:t>PROCESS</a:t>
            </a:r>
          </a:p>
          <a:p>
            <a:pPr algn="ctr" defTabSz="1042988" fontAlgn="base">
              <a:spcBef>
                <a:spcPct val="0"/>
              </a:spcBef>
              <a:spcAft>
                <a:spcPct val="0"/>
              </a:spcAft>
            </a:pPr>
            <a:r>
              <a:rPr lang="en-US" sz="1200" dirty="0" smtClean="0">
                <a:solidFill>
                  <a:srgbClr val="EEECE1">
                    <a:lumMod val="10000"/>
                  </a:srgbClr>
                </a:solidFill>
                <a:latin typeface="Arial" charset="0"/>
                <a:cs typeface="Arial" charset="0"/>
              </a:rPr>
              <a:t>(Level 0)</a:t>
            </a:r>
          </a:p>
        </p:txBody>
      </p:sp>
      <p:cxnSp>
        <p:nvCxnSpPr>
          <p:cNvPr id="16" name="Straight Arrow Connector 15"/>
          <p:cNvCxnSpPr/>
          <p:nvPr/>
        </p:nvCxnSpPr>
        <p:spPr bwMode="auto">
          <a:xfrm>
            <a:off x="5714058" y="2100354"/>
            <a:ext cx="676107" cy="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6299071" y="1162206"/>
            <a:ext cx="2752357" cy="3231654"/>
          </a:xfrm>
          <a:prstGeom prst="rect">
            <a:avLst/>
          </a:prstGeom>
          <a:noFill/>
        </p:spPr>
        <p:txBody>
          <a:bodyPr wrap="none" rtlCol="0">
            <a:spAutoFit/>
          </a:bodyPr>
          <a:lstStyle/>
          <a:p>
            <a:pPr defTabSz="914400"/>
            <a:r>
              <a:rPr lang="en-US" dirty="0" smtClean="0">
                <a:solidFill>
                  <a:srgbClr val="EEECE1">
                    <a:lumMod val="10000"/>
                  </a:srgbClr>
                </a:solidFill>
                <a:latin typeface="Calibri"/>
              </a:rPr>
              <a:t>External Perimeter Defense</a:t>
            </a:r>
          </a:p>
          <a:p>
            <a:pPr defTabSz="914400"/>
            <a:r>
              <a:rPr lang="en-US" dirty="0" smtClean="0">
                <a:solidFill>
                  <a:srgbClr val="EEECE1">
                    <a:lumMod val="10000"/>
                  </a:srgbClr>
                </a:solidFill>
                <a:latin typeface="Calibri"/>
              </a:rPr>
              <a:t>(Level 3.5)</a:t>
            </a:r>
          </a:p>
          <a:p>
            <a:pPr defTabSz="914400"/>
            <a:r>
              <a:rPr lang="en-US" sz="1200" b="1" u="sng" dirty="0" smtClean="0">
                <a:solidFill>
                  <a:srgbClr val="0000FF"/>
                </a:solidFill>
                <a:latin typeface="Calibri"/>
              </a:rPr>
              <a:t>Physical Security</a:t>
            </a:r>
          </a:p>
          <a:p>
            <a:pPr marL="285750" indent="-285750" defTabSz="914400">
              <a:buFontTx/>
              <a:buChar char="-"/>
            </a:pPr>
            <a:r>
              <a:rPr lang="en-US" sz="1200" dirty="0" smtClean="0">
                <a:solidFill>
                  <a:srgbClr val="EEECE1">
                    <a:lumMod val="10000"/>
                  </a:srgbClr>
                </a:solidFill>
                <a:latin typeface="Calibri"/>
              </a:rPr>
              <a:t>Main Gate Security</a:t>
            </a:r>
          </a:p>
          <a:p>
            <a:pPr marL="285750" indent="-285750" defTabSz="914400">
              <a:buFontTx/>
              <a:buChar char="-"/>
            </a:pPr>
            <a:r>
              <a:rPr lang="en-US" sz="1200" dirty="0" smtClean="0">
                <a:solidFill>
                  <a:srgbClr val="EEECE1">
                    <a:lumMod val="10000"/>
                  </a:srgbClr>
                </a:solidFill>
                <a:latin typeface="Calibri"/>
              </a:rPr>
              <a:t>Qatargas Security</a:t>
            </a:r>
          </a:p>
          <a:p>
            <a:pPr marL="285750" indent="-285750" defTabSz="914400">
              <a:buFontTx/>
              <a:buChar char="-"/>
            </a:pPr>
            <a:r>
              <a:rPr lang="en-US" sz="1200" dirty="0" smtClean="0">
                <a:solidFill>
                  <a:srgbClr val="EEECE1">
                    <a:lumMod val="10000"/>
                  </a:srgbClr>
                </a:solidFill>
                <a:latin typeface="Calibri"/>
              </a:rPr>
              <a:t>ITR, Sub station, etc. Badge access</a:t>
            </a:r>
          </a:p>
          <a:p>
            <a:pPr defTabSz="914400"/>
            <a:r>
              <a:rPr lang="en-US" sz="1200" b="1" u="sng" dirty="0" smtClean="0">
                <a:solidFill>
                  <a:srgbClr val="0000FF"/>
                </a:solidFill>
                <a:latin typeface="Calibri"/>
              </a:rPr>
              <a:t>Electronic Security</a:t>
            </a:r>
          </a:p>
          <a:p>
            <a:pPr marL="290513" indent="-171450" defTabSz="914400">
              <a:buFontTx/>
              <a:buChar char="-"/>
            </a:pPr>
            <a:r>
              <a:rPr lang="en-US" sz="1200" dirty="0">
                <a:solidFill>
                  <a:prstClr val="black">
                    <a:lumMod val="50000"/>
                  </a:prstClr>
                </a:solidFill>
                <a:latin typeface="Calibri"/>
              </a:rPr>
              <a:t>System hardening (access controls)</a:t>
            </a:r>
          </a:p>
          <a:p>
            <a:pPr marL="290513" indent="-171450" defTabSz="914400">
              <a:buFontTx/>
              <a:buChar char="-"/>
            </a:pPr>
            <a:r>
              <a:rPr lang="en-US" sz="1200" dirty="0" smtClean="0">
                <a:solidFill>
                  <a:prstClr val="black">
                    <a:lumMod val="50000"/>
                  </a:prstClr>
                </a:solidFill>
                <a:latin typeface="Calibri"/>
              </a:rPr>
              <a:t>Data Diodes</a:t>
            </a:r>
          </a:p>
          <a:p>
            <a:pPr marL="290513" indent="-171450" defTabSz="914400">
              <a:buFontTx/>
              <a:buChar char="-"/>
            </a:pPr>
            <a:r>
              <a:rPr lang="en-US" sz="1200" dirty="0">
                <a:solidFill>
                  <a:prstClr val="black">
                    <a:lumMod val="50000"/>
                  </a:prstClr>
                </a:solidFill>
                <a:latin typeface="Calibri"/>
              </a:rPr>
              <a:t>Firewalls, Routers</a:t>
            </a:r>
          </a:p>
          <a:p>
            <a:pPr marL="290513" indent="-171450" defTabSz="914400">
              <a:buFontTx/>
              <a:buChar char="-"/>
            </a:pPr>
            <a:r>
              <a:rPr lang="en-US" sz="1200" dirty="0" smtClean="0">
                <a:solidFill>
                  <a:prstClr val="black">
                    <a:lumMod val="50000"/>
                  </a:prstClr>
                </a:solidFill>
                <a:latin typeface="Calibri"/>
              </a:rPr>
              <a:t>Intrusion Detection</a:t>
            </a:r>
          </a:p>
          <a:p>
            <a:pPr marL="290513" indent="-171450" defTabSz="914400">
              <a:buFontTx/>
              <a:buChar char="-"/>
            </a:pPr>
            <a:r>
              <a:rPr lang="en-US" sz="1200" dirty="0" smtClean="0">
                <a:solidFill>
                  <a:prstClr val="black">
                    <a:lumMod val="50000"/>
                  </a:prstClr>
                </a:solidFill>
                <a:latin typeface="Calibri"/>
              </a:rPr>
              <a:t>Intrusion Monitoring</a:t>
            </a:r>
          </a:p>
          <a:p>
            <a:pPr marL="290513" indent="-171450" defTabSz="914400">
              <a:buFontTx/>
              <a:buChar char="-"/>
            </a:pPr>
            <a:r>
              <a:rPr lang="en-US" sz="1200" dirty="0" smtClean="0">
                <a:solidFill>
                  <a:prstClr val="black">
                    <a:lumMod val="50000"/>
                  </a:prstClr>
                </a:solidFill>
                <a:latin typeface="Calibri"/>
              </a:rPr>
              <a:t>Malware protection</a:t>
            </a:r>
          </a:p>
          <a:p>
            <a:pPr marL="290513" indent="-171450" defTabSz="914400">
              <a:buFontTx/>
              <a:buChar char="-"/>
            </a:pPr>
            <a:r>
              <a:rPr lang="en-US" sz="1200" dirty="0" smtClean="0">
                <a:solidFill>
                  <a:prstClr val="black">
                    <a:lumMod val="50000"/>
                  </a:prstClr>
                </a:solidFill>
                <a:latin typeface="Calibri"/>
              </a:rPr>
              <a:t>Patch Management system</a:t>
            </a:r>
          </a:p>
          <a:p>
            <a:pPr marL="290513" indent="-171450" defTabSz="914400">
              <a:buFontTx/>
              <a:buChar char="-"/>
            </a:pPr>
            <a:r>
              <a:rPr lang="en-US" sz="1200" dirty="0" smtClean="0">
                <a:solidFill>
                  <a:prstClr val="black">
                    <a:lumMod val="50000"/>
                  </a:prstClr>
                </a:solidFill>
                <a:latin typeface="Calibri"/>
              </a:rPr>
              <a:t>Backup and restore system</a:t>
            </a:r>
          </a:p>
          <a:p>
            <a:pPr marL="290513" indent="-171450" defTabSz="914400">
              <a:buFontTx/>
              <a:buChar char="-"/>
            </a:pPr>
            <a:r>
              <a:rPr lang="en-US" sz="1200" dirty="0" smtClean="0">
                <a:solidFill>
                  <a:prstClr val="black">
                    <a:lumMod val="50000"/>
                  </a:prstClr>
                </a:solidFill>
                <a:latin typeface="Calibri"/>
              </a:rPr>
              <a:t>Privileged ID Management</a:t>
            </a:r>
          </a:p>
        </p:txBody>
      </p:sp>
      <p:cxnSp>
        <p:nvCxnSpPr>
          <p:cNvPr id="39" name="Straight Arrow Connector 38"/>
          <p:cNvCxnSpPr/>
          <p:nvPr/>
        </p:nvCxnSpPr>
        <p:spPr bwMode="auto">
          <a:xfrm>
            <a:off x="5203417" y="3534950"/>
            <a:ext cx="622670" cy="59959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TextBox 40"/>
          <p:cNvSpPr txBox="1"/>
          <p:nvPr/>
        </p:nvSpPr>
        <p:spPr>
          <a:xfrm>
            <a:off x="4697930" y="4220699"/>
            <a:ext cx="3384469" cy="2677656"/>
          </a:xfrm>
          <a:prstGeom prst="rect">
            <a:avLst/>
          </a:prstGeom>
          <a:noFill/>
        </p:spPr>
        <p:txBody>
          <a:bodyPr wrap="square" rtlCol="0">
            <a:spAutoFit/>
          </a:bodyPr>
          <a:lstStyle/>
          <a:p>
            <a:pPr defTabSz="914400"/>
            <a:r>
              <a:rPr lang="en-US" dirty="0" smtClean="0">
                <a:solidFill>
                  <a:srgbClr val="EEECE1">
                    <a:lumMod val="10000"/>
                  </a:srgbClr>
                </a:solidFill>
                <a:latin typeface="Calibri"/>
              </a:rPr>
              <a:t>ICS Network Border Security</a:t>
            </a:r>
          </a:p>
          <a:p>
            <a:pPr defTabSz="914400"/>
            <a:r>
              <a:rPr lang="en-US" dirty="0" smtClean="0">
                <a:solidFill>
                  <a:srgbClr val="EEECE1">
                    <a:lumMod val="10000"/>
                  </a:srgbClr>
                </a:solidFill>
                <a:latin typeface="Calibri"/>
              </a:rPr>
              <a:t>(Level 3)</a:t>
            </a:r>
          </a:p>
          <a:p>
            <a:pPr defTabSz="914400"/>
            <a:r>
              <a:rPr lang="en-US" sz="1200" b="1" u="sng" dirty="0" smtClean="0">
                <a:solidFill>
                  <a:srgbClr val="0000FF"/>
                </a:solidFill>
                <a:latin typeface="Calibri"/>
              </a:rPr>
              <a:t>Physical Security</a:t>
            </a:r>
          </a:p>
          <a:p>
            <a:pPr marL="285750" indent="-285750" defTabSz="914400">
              <a:buFontTx/>
              <a:buChar char="-"/>
            </a:pPr>
            <a:r>
              <a:rPr lang="en-US" sz="1200" dirty="0" smtClean="0">
                <a:solidFill>
                  <a:srgbClr val="EEECE1">
                    <a:lumMod val="10000"/>
                  </a:srgbClr>
                </a:solidFill>
                <a:latin typeface="Calibri"/>
              </a:rPr>
              <a:t>ITR , Sub station, etc. Badge access</a:t>
            </a:r>
          </a:p>
          <a:p>
            <a:pPr defTabSz="914400"/>
            <a:r>
              <a:rPr lang="en-US" sz="1200" b="1" u="sng" dirty="0" smtClean="0">
                <a:solidFill>
                  <a:srgbClr val="0000FF"/>
                </a:solidFill>
                <a:latin typeface="Calibri"/>
              </a:rPr>
              <a:t>Electronic Security</a:t>
            </a:r>
          </a:p>
          <a:p>
            <a:pPr marL="290513" indent="-171450" defTabSz="914400">
              <a:buFontTx/>
              <a:buChar char="-"/>
            </a:pPr>
            <a:r>
              <a:rPr lang="en-US" sz="1200" dirty="0" smtClean="0">
                <a:solidFill>
                  <a:prstClr val="black">
                    <a:lumMod val="50000"/>
                  </a:prstClr>
                </a:solidFill>
                <a:latin typeface="Calibri"/>
              </a:rPr>
              <a:t>System hardening (access controls)</a:t>
            </a:r>
          </a:p>
          <a:p>
            <a:pPr marL="290513" indent="-171450" defTabSz="914400">
              <a:buFontTx/>
              <a:buChar char="-"/>
            </a:pPr>
            <a:r>
              <a:rPr lang="en-US" sz="1200" dirty="0" smtClean="0">
                <a:solidFill>
                  <a:prstClr val="black">
                    <a:lumMod val="50000"/>
                  </a:prstClr>
                </a:solidFill>
                <a:latin typeface="Calibri"/>
              </a:rPr>
              <a:t>Firewalls, Switches</a:t>
            </a:r>
          </a:p>
          <a:p>
            <a:pPr marL="290513" indent="-171450" defTabSz="914400">
              <a:buFontTx/>
              <a:buChar char="-"/>
            </a:pPr>
            <a:r>
              <a:rPr lang="en-US" sz="1200" dirty="0" smtClean="0">
                <a:solidFill>
                  <a:prstClr val="black">
                    <a:lumMod val="50000"/>
                  </a:prstClr>
                </a:solidFill>
                <a:latin typeface="Calibri"/>
              </a:rPr>
              <a:t>Malware protection</a:t>
            </a:r>
          </a:p>
          <a:p>
            <a:pPr marL="290513" indent="-171450" defTabSz="914400">
              <a:buFontTx/>
              <a:buChar char="-"/>
            </a:pPr>
            <a:r>
              <a:rPr lang="en-US" sz="1200" dirty="0" smtClean="0">
                <a:solidFill>
                  <a:prstClr val="black">
                    <a:lumMod val="50000"/>
                  </a:prstClr>
                </a:solidFill>
                <a:latin typeface="Calibri"/>
              </a:rPr>
              <a:t>Patch Management system</a:t>
            </a:r>
          </a:p>
          <a:p>
            <a:pPr marL="290513" indent="-171450" defTabSz="914400">
              <a:buFontTx/>
              <a:buChar char="-"/>
            </a:pPr>
            <a:r>
              <a:rPr lang="en-US" sz="1200" dirty="0" smtClean="0">
                <a:solidFill>
                  <a:prstClr val="black">
                    <a:lumMod val="50000"/>
                  </a:prstClr>
                </a:solidFill>
                <a:latin typeface="Calibri"/>
              </a:rPr>
              <a:t>Backup and restore system</a:t>
            </a:r>
          </a:p>
          <a:p>
            <a:pPr marL="290513" indent="-171450" defTabSz="914400">
              <a:buFontTx/>
              <a:buChar char="-"/>
            </a:pPr>
            <a:r>
              <a:rPr lang="en-US" sz="1200" dirty="0" smtClean="0">
                <a:solidFill>
                  <a:prstClr val="black">
                    <a:lumMod val="50000"/>
                  </a:prstClr>
                </a:solidFill>
                <a:latin typeface="Calibri"/>
              </a:rPr>
              <a:t>Privileged ID Management system</a:t>
            </a:r>
          </a:p>
          <a:p>
            <a:pPr marL="290513" indent="-171450" defTabSz="914400">
              <a:buFontTx/>
              <a:buChar char="-"/>
            </a:pPr>
            <a:endParaRPr lang="en-US" sz="1200" dirty="0" smtClean="0">
              <a:solidFill>
                <a:prstClr val="black">
                  <a:lumMod val="50000"/>
                </a:prstClr>
              </a:solidFill>
              <a:latin typeface="Calibri"/>
            </a:endParaRPr>
          </a:p>
          <a:p>
            <a:pPr marL="171450" indent="-171450" defTabSz="914400">
              <a:buFontTx/>
              <a:buChar char="-"/>
            </a:pPr>
            <a:endParaRPr lang="en-US" sz="1200" dirty="0">
              <a:solidFill>
                <a:prstClr val="black">
                  <a:lumMod val="50000"/>
                </a:prstClr>
              </a:solidFill>
              <a:latin typeface="Calibri"/>
            </a:endParaRPr>
          </a:p>
        </p:txBody>
      </p:sp>
      <p:sp>
        <p:nvSpPr>
          <p:cNvPr id="37" name="Dodecagon 36"/>
          <p:cNvSpPr/>
          <p:nvPr/>
        </p:nvSpPr>
        <p:spPr bwMode="auto">
          <a:xfrm>
            <a:off x="5906638" y="1773797"/>
            <a:ext cx="290945" cy="273132"/>
          </a:xfrm>
          <a:prstGeom prst="dodecagon">
            <a:avLst/>
          </a:prstGeom>
          <a:solidFill>
            <a:srgbClr val="0000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042988" fontAlgn="base">
              <a:spcBef>
                <a:spcPct val="0"/>
              </a:spcBef>
              <a:spcAft>
                <a:spcPct val="0"/>
              </a:spcAft>
            </a:pPr>
            <a:r>
              <a:rPr lang="en-US" sz="1000" b="1" dirty="0" smtClean="0">
                <a:solidFill>
                  <a:prstClr val="white">
                    <a:lumMod val="95000"/>
                  </a:prstClr>
                </a:solidFill>
                <a:latin typeface="Arial" charset="0"/>
                <a:cs typeface="Arial" charset="0"/>
              </a:rPr>
              <a:t>1</a:t>
            </a:r>
          </a:p>
        </p:txBody>
      </p:sp>
      <p:sp>
        <p:nvSpPr>
          <p:cNvPr id="43" name="Dodecagon 42"/>
          <p:cNvSpPr/>
          <p:nvPr/>
        </p:nvSpPr>
        <p:spPr bwMode="auto">
          <a:xfrm>
            <a:off x="4804804" y="4036033"/>
            <a:ext cx="290945" cy="273132"/>
          </a:xfrm>
          <a:prstGeom prst="dodecagon">
            <a:avLst/>
          </a:prstGeom>
          <a:solidFill>
            <a:srgbClr val="0000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042988" fontAlgn="base">
              <a:spcBef>
                <a:spcPct val="0"/>
              </a:spcBef>
              <a:spcAft>
                <a:spcPct val="0"/>
              </a:spcAft>
            </a:pPr>
            <a:r>
              <a:rPr lang="en-US" sz="1000" b="1" dirty="0">
                <a:solidFill>
                  <a:prstClr val="white">
                    <a:lumMod val="95000"/>
                  </a:prstClr>
                </a:solidFill>
                <a:latin typeface="Arial" charset="0"/>
                <a:cs typeface="Arial" charset="0"/>
              </a:rPr>
              <a:t>2</a:t>
            </a:r>
            <a:endParaRPr lang="en-US" sz="1000" b="1" dirty="0" smtClean="0">
              <a:solidFill>
                <a:prstClr val="white">
                  <a:lumMod val="95000"/>
                </a:prstClr>
              </a:solidFill>
              <a:latin typeface="Arial" charset="0"/>
              <a:cs typeface="Arial" charset="0"/>
            </a:endParaRPr>
          </a:p>
        </p:txBody>
      </p:sp>
      <p:cxnSp>
        <p:nvCxnSpPr>
          <p:cNvPr id="44" name="Straight Arrow Connector 43"/>
          <p:cNvCxnSpPr/>
          <p:nvPr/>
        </p:nvCxnSpPr>
        <p:spPr bwMode="auto">
          <a:xfrm flipH="1">
            <a:off x="3160082" y="3454142"/>
            <a:ext cx="736261" cy="812073"/>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Dodecagon 48"/>
          <p:cNvSpPr/>
          <p:nvPr/>
        </p:nvSpPr>
        <p:spPr bwMode="auto">
          <a:xfrm>
            <a:off x="3442112" y="4047930"/>
            <a:ext cx="290945" cy="273132"/>
          </a:xfrm>
          <a:prstGeom prst="dodecagon">
            <a:avLst/>
          </a:prstGeom>
          <a:solidFill>
            <a:srgbClr val="0000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042988" fontAlgn="base">
              <a:spcBef>
                <a:spcPct val="0"/>
              </a:spcBef>
              <a:spcAft>
                <a:spcPct val="0"/>
              </a:spcAft>
            </a:pPr>
            <a:r>
              <a:rPr lang="en-US" sz="1000" b="1" dirty="0" smtClean="0">
                <a:solidFill>
                  <a:prstClr val="white">
                    <a:lumMod val="95000"/>
                  </a:prstClr>
                </a:solidFill>
                <a:latin typeface="Arial" charset="0"/>
                <a:cs typeface="Arial" charset="0"/>
              </a:rPr>
              <a:t>3</a:t>
            </a:r>
          </a:p>
        </p:txBody>
      </p:sp>
      <p:sp>
        <p:nvSpPr>
          <p:cNvPr id="50" name="TextBox 49"/>
          <p:cNvSpPr txBox="1"/>
          <p:nvPr/>
        </p:nvSpPr>
        <p:spPr>
          <a:xfrm>
            <a:off x="105775" y="4220699"/>
            <a:ext cx="3280543" cy="2308324"/>
          </a:xfrm>
          <a:prstGeom prst="rect">
            <a:avLst/>
          </a:prstGeom>
          <a:noFill/>
        </p:spPr>
        <p:txBody>
          <a:bodyPr wrap="square" rtlCol="0">
            <a:spAutoFit/>
          </a:bodyPr>
          <a:lstStyle/>
          <a:p>
            <a:pPr algn="r" defTabSz="914400"/>
            <a:r>
              <a:rPr lang="en-US" dirty="0" smtClean="0">
                <a:solidFill>
                  <a:srgbClr val="EEECE1">
                    <a:lumMod val="10000"/>
                  </a:srgbClr>
                </a:solidFill>
                <a:latin typeface="Calibri"/>
              </a:rPr>
              <a:t>HMI and Work Station Security (Level 2)</a:t>
            </a:r>
          </a:p>
          <a:p>
            <a:pPr algn="r" defTabSz="914400"/>
            <a:r>
              <a:rPr lang="en-US" sz="1200" b="1" u="sng" dirty="0" smtClean="0">
                <a:solidFill>
                  <a:srgbClr val="0000FF"/>
                </a:solidFill>
                <a:latin typeface="Calibri"/>
              </a:rPr>
              <a:t>Physical Security</a:t>
            </a:r>
          </a:p>
          <a:p>
            <a:pPr marL="285750" indent="-285750" algn="r" defTabSz="914400">
              <a:buFontTx/>
              <a:buChar char="-"/>
            </a:pPr>
            <a:r>
              <a:rPr lang="en-US" sz="1200" dirty="0" smtClean="0">
                <a:solidFill>
                  <a:srgbClr val="EEECE1">
                    <a:lumMod val="10000"/>
                  </a:srgbClr>
                </a:solidFill>
                <a:latin typeface="Calibri"/>
              </a:rPr>
              <a:t>ITR , Sub station, etc. Badge access</a:t>
            </a:r>
          </a:p>
          <a:p>
            <a:pPr algn="r" defTabSz="914400"/>
            <a:r>
              <a:rPr lang="en-US" sz="1200" b="1" u="sng" dirty="0" smtClean="0">
                <a:solidFill>
                  <a:srgbClr val="0000FF"/>
                </a:solidFill>
                <a:latin typeface="Calibri"/>
              </a:rPr>
              <a:t>Electronic Security</a:t>
            </a:r>
          </a:p>
          <a:p>
            <a:pPr marL="290513" indent="-171450" algn="r" defTabSz="914400">
              <a:buFontTx/>
              <a:buChar char="-"/>
            </a:pPr>
            <a:r>
              <a:rPr lang="en-US" sz="1200" dirty="0" smtClean="0">
                <a:solidFill>
                  <a:prstClr val="black">
                    <a:lumMod val="50000"/>
                  </a:prstClr>
                </a:solidFill>
                <a:latin typeface="Calibri"/>
              </a:rPr>
              <a:t>System Hardening (access controls)</a:t>
            </a:r>
          </a:p>
          <a:p>
            <a:pPr marL="290513" indent="-171450" algn="r" defTabSz="914400">
              <a:buFontTx/>
              <a:buChar char="-"/>
            </a:pPr>
            <a:r>
              <a:rPr lang="en-US" sz="1200" dirty="0" smtClean="0">
                <a:solidFill>
                  <a:prstClr val="black">
                    <a:lumMod val="50000"/>
                  </a:prstClr>
                </a:solidFill>
                <a:latin typeface="Calibri"/>
              </a:rPr>
              <a:t>Firewalls, Switches</a:t>
            </a:r>
          </a:p>
          <a:p>
            <a:pPr marL="290513" indent="-171450" algn="r" defTabSz="914400">
              <a:buFontTx/>
              <a:buChar char="-"/>
            </a:pPr>
            <a:r>
              <a:rPr lang="en-US" sz="1200" dirty="0" smtClean="0">
                <a:solidFill>
                  <a:prstClr val="black">
                    <a:lumMod val="50000"/>
                  </a:prstClr>
                </a:solidFill>
                <a:latin typeface="Calibri"/>
              </a:rPr>
              <a:t>Malware protection</a:t>
            </a:r>
          </a:p>
          <a:p>
            <a:pPr marL="290513" indent="-171450" algn="r" defTabSz="914400">
              <a:buFontTx/>
              <a:buChar char="-"/>
            </a:pPr>
            <a:r>
              <a:rPr lang="en-US" sz="1200" dirty="0" smtClean="0">
                <a:solidFill>
                  <a:prstClr val="black">
                    <a:lumMod val="50000"/>
                  </a:prstClr>
                </a:solidFill>
                <a:latin typeface="Calibri"/>
              </a:rPr>
              <a:t>Patch Management system</a:t>
            </a:r>
          </a:p>
          <a:p>
            <a:pPr marL="290513" indent="-171450" algn="r" defTabSz="914400">
              <a:buFontTx/>
              <a:buChar char="-"/>
            </a:pPr>
            <a:r>
              <a:rPr lang="en-US" sz="1200" dirty="0" smtClean="0">
                <a:solidFill>
                  <a:prstClr val="black">
                    <a:lumMod val="50000"/>
                  </a:prstClr>
                </a:solidFill>
                <a:latin typeface="Calibri"/>
              </a:rPr>
              <a:t>Backup and restore system</a:t>
            </a:r>
          </a:p>
          <a:p>
            <a:pPr marL="290513" indent="-171450" algn="r" defTabSz="914400">
              <a:buFontTx/>
              <a:buChar char="-"/>
            </a:pPr>
            <a:r>
              <a:rPr lang="en-US" sz="1200" dirty="0" smtClean="0">
                <a:solidFill>
                  <a:prstClr val="black">
                    <a:lumMod val="50000"/>
                  </a:prstClr>
                </a:solidFill>
                <a:latin typeface="Calibri"/>
              </a:rPr>
              <a:t>Privileged ID Management system</a:t>
            </a:r>
          </a:p>
        </p:txBody>
      </p:sp>
      <p:cxnSp>
        <p:nvCxnSpPr>
          <p:cNvPr id="65" name="Straight Arrow Connector 64"/>
          <p:cNvCxnSpPr/>
          <p:nvPr/>
        </p:nvCxnSpPr>
        <p:spPr bwMode="auto">
          <a:xfrm flipH="1">
            <a:off x="2506934" y="2100354"/>
            <a:ext cx="1080650" cy="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Dodecagon 66"/>
          <p:cNvSpPr/>
          <p:nvPr/>
        </p:nvSpPr>
        <p:spPr bwMode="auto">
          <a:xfrm>
            <a:off x="2774126" y="1773797"/>
            <a:ext cx="290945" cy="273132"/>
          </a:xfrm>
          <a:prstGeom prst="dodecagon">
            <a:avLst/>
          </a:prstGeom>
          <a:solidFill>
            <a:srgbClr val="0000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042988" fontAlgn="base">
              <a:spcBef>
                <a:spcPct val="0"/>
              </a:spcBef>
              <a:spcAft>
                <a:spcPct val="0"/>
              </a:spcAft>
            </a:pPr>
            <a:r>
              <a:rPr lang="en-US" sz="1000" b="1" dirty="0" smtClean="0">
                <a:solidFill>
                  <a:prstClr val="white">
                    <a:lumMod val="95000"/>
                  </a:prstClr>
                </a:solidFill>
                <a:latin typeface="Arial" charset="0"/>
                <a:cs typeface="Arial" charset="0"/>
              </a:rPr>
              <a:t>4</a:t>
            </a:r>
          </a:p>
        </p:txBody>
      </p:sp>
      <p:sp>
        <p:nvSpPr>
          <p:cNvPr id="68" name="TextBox 67"/>
          <p:cNvSpPr txBox="1"/>
          <p:nvPr/>
        </p:nvSpPr>
        <p:spPr>
          <a:xfrm>
            <a:off x="36865" y="2060838"/>
            <a:ext cx="2965059" cy="2123658"/>
          </a:xfrm>
          <a:prstGeom prst="rect">
            <a:avLst/>
          </a:prstGeom>
          <a:noFill/>
        </p:spPr>
        <p:txBody>
          <a:bodyPr wrap="square" rtlCol="0">
            <a:spAutoFit/>
          </a:bodyPr>
          <a:lstStyle/>
          <a:p>
            <a:pPr algn="r" defTabSz="914400"/>
            <a:r>
              <a:rPr lang="en-US" dirty="0" smtClean="0">
                <a:solidFill>
                  <a:srgbClr val="EEECE1">
                    <a:lumMod val="10000"/>
                  </a:srgbClr>
                </a:solidFill>
                <a:latin typeface="Calibri"/>
              </a:rPr>
              <a:t>Controller Level Security (Level 1)</a:t>
            </a:r>
          </a:p>
          <a:p>
            <a:pPr algn="r" defTabSz="914400"/>
            <a:r>
              <a:rPr lang="en-US" sz="1200" b="1" u="sng" dirty="0" smtClean="0">
                <a:solidFill>
                  <a:srgbClr val="0000FF"/>
                </a:solidFill>
                <a:latin typeface="Calibri"/>
              </a:rPr>
              <a:t>Physical Security</a:t>
            </a:r>
          </a:p>
          <a:p>
            <a:pPr marL="285750" indent="-285750" algn="r" defTabSz="914400">
              <a:buFontTx/>
              <a:buChar char="-"/>
            </a:pPr>
            <a:r>
              <a:rPr lang="en-US" sz="1200" dirty="0" smtClean="0">
                <a:solidFill>
                  <a:srgbClr val="EEECE1">
                    <a:lumMod val="10000"/>
                  </a:srgbClr>
                </a:solidFill>
                <a:latin typeface="Calibri"/>
              </a:rPr>
              <a:t>Main Gate Security</a:t>
            </a:r>
          </a:p>
          <a:p>
            <a:pPr marL="285750" indent="-285750" algn="r" defTabSz="914400">
              <a:buFontTx/>
              <a:buChar char="-"/>
            </a:pPr>
            <a:r>
              <a:rPr lang="en-US" sz="1200" dirty="0" smtClean="0">
                <a:solidFill>
                  <a:srgbClr val="EEECE1">
                    <a:lumMod val="10000"/>
                  </a:srgbClr>
                </a:solidFill>
                <a:latin typeface="Calibri"/>
              </a:rPr>
              <a:t>Qatargas Security</a:t>
            </a:r>
          </a:p>
          <a:p>
            <a:pPr algn="r" defTabSz="914400"/>
            <a:r>
              <a:rPr lang="en-US" sz="1200" b="1" u="sng" dirty="0" smtClean="0">
                <a:solidFill>
                  <a:srgbClr val="0000FF"/>
                </a:solidFill>
                <a:latin typeface="Calibri"/>
              </a:rPr>
              <a:t>Electronic Security</a:t>
            </a:r>
          </a:p>
          <a:p>
            <a:pPr marL="290513" indent="-171450" algn="r" defTabSz="914400">
              <a:buFontTx/>
              <a:buChar char="-"/>
            </a:pPr>
            <a:r>
              <a:rPr lang="en-US" sz="1200" dirty="0" smtClean="0">
                <a:solidFill>
                  <a:prstClr val="black">
                    <a:lumMod val="50000"/>
                  </a:prstClr>
                </a:solidFill>
                <a:latin typeface="Calibri"/>
              </a:rPr>
              <a:t>System hardening (access controls)</a:t>
            </a:r>
          </a:p>
          <a:p>
            <a:pPr marL="290513" indent="-171450" algn="r" defTabSz="914400">
              <a:buFontTx/>
              <a:buChar char="-"/>
            </a:pPr>
            <a:r>
              <a:rPr lang="en-US" sz="1200" dirty="0" smtClean="0">
                <a:solidFill>
                  <a:prstClr val="black">
                    <a:lumMod val="50000"/>
                  </a:prstClr>
                </a:solidFill>
                <a:latin typeface="Calibri"/>
              </a:rPr>
              <a:t>Controller Firewall</a:t>
            </a:r>
            <a:endParaRPr lang="en-US" sz="1200" dirty="0">
              <a:solidFill>
                <a:prstClr val="black">
                  <a:lumMod val="50000"/>
                </a:prstClr>
              </a:solidFill>
              <a:latin typeface="Calibri"/>
            </a:endParaRPr>
          </a:p>
          <a:p>
            <a:pPr marL="290513" indent="-171450" algn="r" defTabSz="914400">
              <a:buFontTx/>
              <a:buChar char="-"/>
            </a:pPr>
            <a:r>
              <a:rPr lang="en-US" sz="1200" dirty="0" smtClean="0">
                <a:solidFill>
                  <a:prstClr val="black">
                    <a:lumMod val="50000"/>
                  </a:prstClr>
                </a:solidFill>
                <a:latin typeface="Calibri"/>
              </a:rPr>
              <a:t>Secure laptop</a:t>
            </a:r>
          </a:p>
          <a:p>
            <a:pPr marL="290513" indent="-171450" algn="r" defTabSz="914400">
              <a:buFontTx/>
              <a:buChar char="-"/>
            </a:pPr>
            <a:r>
              <a:rPr lang="en-US" sz="1200" dirty="0" smtClean="0">
                <a:solidFill>
                  <a:prstClr val="black">
                    <a:lumMod val="50000"/>
                  </a:prstClr>
                </a:solidFill>
                <a:latin typeface="Calibri"/>
              </a:rPr>
              <a:t>Backup and restore system</a:t>
            </a:r>
          </a:p>
        </p:txBody>
      </p:sp>
      <p:sp>
        <p:nvSpPr>
          <p:cNvPr id="71" name="Left Brace 70"/>
          <p:cNvSpPr/>
          <p:nvPr/>
        </p:nvSpPr>
        <p:spPr bwMode="auto">
          <a:xfrm rot="5400000">
            <a:off x="4038978" y="-3208673"/>
            <a:ext cx="695350" cy="8450167"/>
          </a:xfrm>
          <a:prstGeom prst="leftBrace">
            <a:avLst/>
          </a:prstGeom>
          <a:noFill/>
          <a:ln w="9525" cap="flat" cmpd="sng" algn="ctr">
            <a:solidFill>
              <a:srgbClr val="0070C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1042988" fontAlgn="base">
              <a:spcBef>
                <a:spcPct val="0"/>
              </a:spcBef>
              <a:spcAft>
                <a:spcPct val="0"/>
              </a:spcAft>
            </a:pPr>
            <a:endParaRPr lang="en-US" sz="2100" smtClean="0">
              <a:solidFill>
                <a:prstClr val="black"/>
              </a:solidFill>
              <a:latin typeface="Arial" charset="0"/>
              <a:cs typeface="Arial" charset="0"/>
            </a:endParaRPr>
          </a:p>
        </p:txBody>
      </p:sp>
      <p:sp>
        <p:nvSpPr>
          <p:cNvPr id="72" name="TextBox 71"/>
          <p:cNvSpPr txBox="1"/>
          <p:nvPr/>
        </p:nvSpPr>
        <p:spPr>
          <a:xfrm>
            <a:off x="3393252" y="220548"/>
            <a:ext cx="1624291" cy="307777"/>
          </a:xfrm>
          <a:prstGeom prst="rect">
            <a:avLst/>
          </a:prstGeom>
          <a:noFill/>
        </p:spPr>
        <p:txBody>
          <a:bodyPr wrap="none" rtlCol="0">
            <a:spAutoFit/>
          </a:bodyPr>
          <a:lstStyle/>
          <a:p>
            <a:pPr defTabSz="914400"/>
            <a:r>
              <a:rPr lang="en-US" sz="1400" dirty="0" smtClean="0">
                <a:solidFill>
                  <a:srgbClr val="0000FF"/>
                </a:solidFill>
                <a:latin typeface="Calibri"/>
              </a:rPr>
              <a:t>Procedural Controls</a:t>
            </a:r>
            <a:endParaRPr lang="en-US" sz="1400" dirty="0">
              <a:solidFill>
                <a:srgbClr val="0000FF"/>
              </a:solidFill>
              <a:latin typeface="Calibri"/>
            </a:endParaRPr>
          </a:p>
        </p:txBody>
      </p:sp>
      <p:sp>
        <p:nvSpPr>
          <p:cNvPr id="73" name="TextBox 72"/>
          <p:cNvSpPr txBox="1"/>
          <p:nvPr/>
        </p:nvSpPr>
        <p:spPr>
          <a:xfrm>
            <a:off x="245396" y="447110"/>
            <a:ext cx="8546186" cy="276999"/>
          </a:xfrm>
          <a:prstGeom prst="rect">
            <a:avLst/>
          </a:prstGeom>
          <a:noFill/>
        </p:spPr>
        <p:txBody>
          <a:bodyPr wrap="none" rtlCol="0">
            <a:spAutoFit/>
          </a:bodyPr>
          <a:lstStyle/>
          <a:p>
            <a:pPr defTabSz="914400"/>
            <a:r>
              <a:rPr lang="en-US" sz="1200" dirty="0" smtClean="0">
                <a:solidFill>
                  <a:srgbClr val="EEECE1">
                    <a:lumMod val="10000"/>
                  </a:srgbClr>
                </a:solidFill>
                <a:latin typeface="Calibri"/>
              </a:rPr>
              <a:t>Risk Assessment, Third Party Access Management, Project Security, User Access Management, Removable media , Access Reviews, etc.</a:t>
            </a:r>
            <a:endParaRPr lang="en-US" sz="1200" dirty="0">
              <a:solidFill>
                <a:srgbClr val="EEECE1">
                  <a:lumMod val="10000"/>
                </a:srgbClr>
              </a:solidFill>
              <a:latin typeface="Calibri"/>
            </a:endParaRPr>
          </a:p>
        </p:txBody>
      </p:sp>
      <p:grpSp>
        <p:nvGrpSpPr>
          <p:cNvPr id="26" name="Group 25"/>
          <p:cNvGrpSpPr/>
          <p:nvPr/>
        </p:nvGrpSpPr>
        <p:grpSpPr>
          <a:xfrm>
            <a:off x="2976009" y="1150331"/>
            <a:ext cx="2850078" cy="2873827"/>
            <a:chOff x="2976009" y="1672831"/>
            <a:chExt cx="2850078" cy="2873827"/>
          </a:xfrm>
        </p:grpSpPr>
        <p:sp>
          <p:nvSpPr>
            <p:cNvPr id="27" name="Oval 26"/>
            <p:cNvSpPr/>
            <p:nvPr/>
          </p:nvSpPr>
          <p:spPr bwMode="auto">
            <a:xfrm>
              <a:off x="2976009" y="1672831"/>
              <a:ext cx="2850078" cy="2873827"/>
            </a:xfrm>
            <a:prstGeom prst="ellipse">
              <a:avLst/>
            </a:prstGeom>
            <a:solidFill>
              <a:schemeClr val="bg1">
                <a:lumMod val="9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1042988" fontAlgn="base">
                <a:spcBef>
                  <a:spcPct val="0"/>
                </a:spcBef>
                <a:spcAft>
                  <a:spcPct val="0"/>
                </a:spcAft>
              </a:pPr>
              <a:endParaRPr lang="en-US" sz="2100" smtClean="0">
                <a:solidFill>
                  <a:prstClr val="black"/>
                </a:solidFill>
                <a:latin typeface="Arial" charset="0"/>
                <a:cs typeface="Arial" charset="0"/>
              </a:endParaRPr>
            </a:p>
          </p:txBody>
        </p:sp>
        <p:sp>
          <p:nvSpPr>
            <p:cNvPr id="28" name="Oval 27"/>
            <p:cNvSpPr/>
            <p:nvPr/>
          </p:nvSpPr>
          <p:spPr bwMode="auto">
            <a:xfrm>
              <a:off x="3160082" y="1874711"/>
              <a:ext cx="2493812" cy="2470068"/>
            </a:xfrm>
            <a:prstGeom prst="ellips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1042988" fontAlgn="base">
                <a:spcBef>
                  <a:spcPct val="0"/>
                </a:spcBef>
                <a:spcAft>
                  <a:spcPct val="0"/>
                </a:spcAft>
              </a:pPr>
              <a:endParaRPr lang="en-US" sz="2100" smtClean="0">
                <a:solidFill>
                  <a:prstClr val="black"/>
                </a:solidFill>
                <a:latin typeface="Arial" charset="0"/>
                <a:cs typeface="Arial" charset="0"/>
              </a:endParaRPr>
            </a:p>
          </p:txBody>
        </p:sp>
        <p:sp>
          <p:nvSpPr>
            <p:cNvPr id="29" name="Oval 28"/>
            <p:cNvSpPr/>
            <p:nvPr/>
          </p:nvSpPr>
          <p:spPr bwMode="auto">
            <a:xfrm>
              <a:off x="3326331" y="2064715"/>
              <a:ext cx="2149434" cy="2066307"/>
            </a:xfrm>
            <a:prstGeom prst="ellipse">
              <a:avLst/>
            </a:prstGeom>
            <a:solidFill>
              <a:srgbClr val="C0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1042988" fontAlgn="base">
                <a:spcBef>
                  <a:spcPct val="0"/>
                </a:spcBef>
                <a:spcAft>
                  <a:spcPct val="0"/>
                </a:spcAft>
              </a:pPr>
              <a:endParaRPr lang="en-US" sz="2100" smtClean="0">
                <a:solidFill>
                  <a:prstClr val="black"/>
                </a:solidFill>
                <a:latin typeface="Arial" charset="0"/>
                <a:cs typeface="Arial" charset="0"/>
              </a:endParaRPr>
            </a:p>
          </p:txBody>
        </p:sp>
        <p:sp>
          <p:nvSpPr>
            <p:cNvPr id="30" name="Oval 29"/>
            <p:cNvSpPr/>
            <p:nvPr/>
          </p:nvSpPr>
          <p:spPr bwMode="auto">
            <a:xfrm>
              <a:off x="3480708" y="2201281"/>
              <a:ext cx="1828799" cy="1763486"/>
            </a:xfrm>
            <a:prstGeom prst="ellipse">
              <a:avLst/>
            </a:prstGeom>
            <a:solidFill>
              <a:schemeClr val="tx2">
                <a:lumMod val="5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1042988" fontAlgn="base">
                <a:spcBef>
                  <a:spcPct val="0"/>
                </a:spcBef>
                <a:spcAft>
                  <a:spcPct val="0"/>
                </a:spcAft>
              </a:pPr>
              <a:endParaRPr lang="en-US" sz="2100" smtClean="0">
                <a:solidFill>
                  <a:prstClr val="black"/>
                </a:solidFill>
                <a:latin typeface="Arial" charset="0"/>
                <a:cs typeface="Arial" charset="0"/>
              </a:endParaRPr>
            </a:p>
          </p:txBody>
        </p:sp>
        <p:sp>
          <p:nvSpPr>
            <p:cNvPr id="31" name="Oval 30"/>
            <p:cNvSpPr/>
            <p:nvPr/>
          </p:nvSpPr>
          <p:spPr bwMode="auto">
            <a:xfrm>
              <a:off x="3694464" y="2388328"/>
              <a:ext cx="1401285" cy="1389391"/>
            </a:xfrm>
            <a:prstGeom prst="ellipse">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1042988" fontAlgn="base">
                <a:spcBef>
                  <a:spcPct val="0"/>
                </a:spcBef>
                <a:spcAft>
                  <a:spcPct val="0"/>
                </a:spcAft>
              </a:pPr>
              <a:endParaRPr lang="en-US" sz="1200" dirty="0" smtClean="0">
                <a:solidFill>
                  <a:prstClr val="black"/>
                </a:solidFill>
                <a:latin typeface="Arial" charset="0"/>
                <a:cs typeface="Arial" charset="0"/>
              </a:endParaRPr>
            </a:p>
            <a:p>
              <a:pPr algn="ctr" defTabSz="1042988" fontAlgn="base">
                <a:spcBef>
                  <a:spcPct val="0"/>
                </a:spcBef>
                <a:spcAft>
                  <a:spcPct val="0"/>
                </a:spcAft>
              </a:pPr>
              <a:r>
                <a:rPr lang="en-US" sz="1200" dirty="0" smtClean="0">
                  <a:solidFill>
                    <a:srgbClr val="EEECE1">
                      <a:lumMod val="10000"/>
                    </a:srgbClr>
                  </a:solidFill>
                  <a:latin typeface="Arial" charset="0"/>
                  <a:cs typeface="Arial" charset="0"/>
                </a:rPr>
                <a:t>PLANT</a:t>
              </a:r>
              <a:endParaRPr lang="en-US" sz="1200" dirty="0">
                <a:solidFill>
                  <a:srgbClr val="EEECE1">
                    <a:lumMod val="10000"/>
                  </a:srgbClr>
                </a:solidFill>
                <a:latin typeface="Arial" charset="0"/>
                <a:cs typeface="Arial" charset="0"/>
              </a:endParaRPr>
            </a:p>
            <a:p>
              <a:pPr algn="ctr" defTabSz="1042988" fontAlgn="base">
                <a:spcBef>
                  <a:spcPct val="0"/>
                </a:spcBef>
                <a:spcAft>
                  <a:spcPct val="0"/>
                </a:spcAft>
              </a:pPr>
              <a:r>
                <a:rPr lang="en-US" sz="1200" dirty="0" smtClean="0">
                  <a:solidFill>
                    <a:srgbClr val="EEECE1">
                      <a:lumMod val="10000"/>
                    </a:srgbClr>
                  </a:solidFill>
                  <a:latin typeface="Arial" charset="0"/>
                  <a:cs typeface="Arial" charset="0"/>
                </a:rPr>
                <a:t>PROCESS</a:t>
              </a:r>
            </a:p>
            <a:p>
              <a:pPr algn="ctr" defTabSz="1042988" fontAlgn="base">
                <a:spcBef>
                  <a:spcPct val="0"/>
                </a:spcBef>
                <a:spcAft>
                  <a:spcPct val="0"/>
                </a:spcAft>
              </a:pPr>
              <a:r>
                <a:rPr lang="en-US" sz="1200" dirty="0" smtClean="0">
                  <a:solidFill>
                    <a:srgbClr val="EEECE1">
                      <a:lumMod val="10000"/>
                    </a:srgbClr>
                  </a:solidFill>
                  <a:latin typeface="Arial" charset="0"/>
                  <a:cs typeface="Arial" charset="0"/>
                </a:rPr>
                <a:t>(Level 0)</a:t>
              </a:r>
            </a:p>
          </p:txBody>
        </p:sp>
      </p:grpSp>
    </p:spTree>
    <p:extLst>
      <p:ext uri="{BB962C8B-B14F-4D97-AF65-F5344CB8AC3E}">
        <p14:creationId xmlns:p14="http://schemas.microsoft.com/office/powerpoint/2010/main" val="3938042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7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 grpId="0" animBg="1"/>
      <p:bldP spid="9" grpId="0" animBg="1"/>
      <p:bldP spid="7" grpId="0" animBg="1"/>
      <p:bldP spid="6" grpId="0" animBg="1"/>
      <p:bldP spid="18" grpId="0"/>
      <p:bldP spid="41" grpId="0"/>
      <p:bldP spid="37" grpId="0" animBg="1"/>
      <p:bldP spid="43" grpId="0" animBg="1"/>
      <p:bldP spid="49" grpId="0" animBg="1"/>
      <p:bldP spid="50" grpId="0"/>
      <p:bldP spid="67" grpId="0" animBg="1"/>
      <p:bldP spid="68" grpId="0"/>
      <p:bldP spid="71" grpId="0" animBg="1"/>
      <p:bldP spid="72" grpId="0"/>
      <p:bldP spid="7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5588"/>
            <a:ext cx="8229600" cy="1143000"/>
          </a:xfrm>
        </p:spPr>
        <p:txBody>
          <a:bodyPr>
            <a:normAutofit fontScale="90000"/>
          </a:bodyPr>
          <a:lstStyle/>
          <a:p>
            <a:r>
              <a:rPr lang="en-US" dirty="0" smtClean="0"/>
              <a:t>Establishing an ICS Security Framework</a:t>
            </a:r>
            <a:endParaRPr lang="en-US" dirty="0"/>
          </a:p>
        </p:txBody>
      </p:sp>
      <p:sp>
        <p:nvSpPr>
          <p:cNvPr id="3" name="Content Placeholder 2"/>
          <p:cNvSpPr>
            <a:spLocks noGrp="1"/>
          </p:cNvSpPr>
          <p:nvPr>
            <p:ph idx="1"/>
          </p:nvPr>
        </p:nvSpPr>
        <p:spPr>
          <a:xfrm>
            <a:off x="457200" y="1227138"/>
            <a:ext cx="8229600" cy="5135562"/>
          </a:xfrm>
        </p:spPr>
        <p:txBody>
          <a:bodyPr>
            <a:normAutofit/>
          </a:bodyPr>
          <a:lstStyle/>
          <a:p>
            <a:r>
              <a:rPr lang="en-US" sz="2800" dirty="0" smtClean="0"/>
              <a:t>Step # 1:  Gain Management’s support</a:t>
            </a:r>
          </a:p>
          <a:p>
            <a:pPr lvl="1"/>
            <a:r>
              <a:rPr lang="en-US" sz="2400" dirty="0" smtClean="0"/>
              <a:t>Identify the Program Owner, Program Custodian, Policy Owner, ICS Equipment Owner and Custodians</a:t>
            </a:r>
          </a:p>
          <a:p>
            <a:r>
              <a:rPr lang="en-US" sz="2800" dirty="0" smtClean="0"/>
              <a:t>Step # 2:  Develop an ICS specific security policy</a:t>
            </a:r>
          </a:p>
          <a:p>
            <a:r>
              <a:rPr lang="en-US" sz="2800" dirty="0" smtClean="0"/>
              <a:t>Step # 3:  Establish the team</a:t>
            </a:r>
          </a:p>
          <a:p>
            <a:r>
              <a:rPr lang="en-US" sz="2800" dirty="0" smtClean="0"/>
              <a:t>Step # 4:  Develop the plan and resourcing</a:t>
            </a:r>
          </a:p>
          <a:p>
            <a:r>
              <a:rPr lang="en-US" dirty="0" smtClean="0"/>
              <a:t>Step # 5:  Execute the plan</a:t>
            </a:r>
          </a:p>
          <a:p>
            <a:pPr lvl="1"/>
            <a:r>
              <a:rPr lang="en-US" dirty="0" smtClean="0"/>
              <a:t>Phase 1:  Scope</a:t>
            </a:r>
            <a:endParaRPr lang="en-US" dirty="0"/>
          </a:p>
          <a:p>
            <a:pPr lvl="1"/>
            <a:r>
              <a:rPr lang="en-US" dirty="0" smtClean="0"/>
              <a:t>Phase 2:  Implement</a:t>
            </a:r>
            <a:endParaRPr lang="en-US" dirty="0"/>
          </a:p>
          <a:p>
            <a:pPr lvl="1"/>
            <a:r>
              <a:rPr lang="en-US" dirty="0" smtClean="0"/>
              <a:t>Phase 3:  Sustain</a:t>
            </a:r>
            <a:endParaRPr lang="en-US" dirty="0"/>
          </a:p>
          <a:p>
            <a:endParaRPr lang="en-US" dirty="0"/>
          </a:p>
        </p:txBody>
      </p:sp>
    </p:spTree>
    <p:extLst>
      <p:ext uri="{BB962C8B-B14F-4D97-AF65-F5344CB8AC3E}">
        <p14:creationId xmlns:p14="http://schemas.microsoft.com/office/powerpoint/2010/main" val="3161381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lock Arc 2"/>
          <p:cNvSpPr/>
          <p:nvPr/>
        </p:nvSpPr>
        <p:spPr>
          <a:xfrm>
            <a:off x="2694044" y="1777247"/>
            <a:ext cx="3669838" cy="3669838"/>
          </a:xfrm>
          <a:prstGeom prst="blockArc">
            <a:avLst>
              <a:gd name="adj1" fmla="val 10800000"/>
              <a:gd name="adj2" fmla="val 16200000"/>
              <a:gd name="adj3" fmla="val 4638"/>
            </a:avLst>
          </a:prstGeom>
          <a:gradFill rotWithShape="0">
            <a:gsLst>
              <a:gs pos="0">
                <a:srgbClr val="000000"/>
              </a:gs>
              <a:gs pos="39999">
                <a:srgbClr val="0A128C"/>
              </a:gs>
              <a:gs pos="70000">
                <a:srgbClr val="181CC7"/>
              </a:gs>
              <a:gs pos="88000">
                <a:srgbClr val="7005D4"/>
              </a:gs>
              <a:gs pos="100000">
                <a:srgbClr val="8C3D91"/>
              </a:gs>
            </a:gsLst>
            <a:lin ang="5400000" scaled="0"/>
          </a:gra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5" name="Block Arc 4"/>
          <p:cNvSpPr/>
          <p:nvPr/>
        </p:nvSpPr>
        <p:spPr>
          <a:xfrm>
            <a:off x="2694044" y="1777247"/>
            <a:ext cx="3669838" cy="3669838"/>
          </a:xfrm>
          <a:prstGeom prst="blockArc">
            <a:avLst>
              <a:gd name="adj1" fmla="val 5400000"/>
              <a:gd name="adj2" fmla="val 10800000"/>
              <a:gd name="adj3" fmla="val 4638"/>
            </a:avLst>
          </a:prstGeom>
          <a:gradFill rotWithShape="0">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6" name="Block Arc 5"/>
          <p:cNvSpPr/>
          <p:nvPr/>
        </p:nvSpPr>
        <p:spPr>
          <a:xfrm>
            <a:off x="2748207" y="1778066"/>
            <a:ext cx="3669838" cy="3669838"/>
          </a:xfrm>
          <a:prstGeom prst="blockArc">
            <a:avLst>
              <a:gd name="adj1" fmla="val 21490580"/>
              <a:gd name="adj2" fmla="val 5503901"/>
              <a:gd name="adj3" fmla="val 4638"/>
            </a:avLst>
          </a:prstGeom>
          <a:gradFill rotWithShape="0">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7" name="Block Arc 6"/>
          <p:cNvSpPr/>
          <p:nvPr/>
        </p:nvSpPr>
        <p:spPr>
          <a:xfrm>
            <a:off x="2734192" y="1776430"/>
            <a:ext cx="3697765" cy="3669838"/>
          </a:xfrm>
          <a:prstGeom prst="blockArc">
            <a:avLst>
              <a:gd name="adj1" fmla="val 16096198"/>
              <a:gd name="adj2" fmla="val 21493718"/>
              <a:gd name="adj3" fmla="val 4638"/>
            </a:avLst>
          </a:prstGeom>
          <a:gradFill rotWithShape="0">
            <a:gsLst>
              <a:gs pos="0">
                <a:srgbClr val="000000"/>
              </a:gs>
              <a:gs pos="39999">
                <a:srgbClr val="0A128C"/>
              </a:gs>
              <a:gs pos="70000">
                <a:srgbClr val="181CC7"/>
              </a:gs>
              <a:gs pos="88000">
                <a:srgbClr val="7005D4"/>
              </a:gs>
              <a:gs pos="100000">
                <a:srgbClr val="8C3D91"/>
              </a:gs>
            </a:gsLst>
            <a:lin ang="5400000" scaled="0"/>
          </a:gra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2" name="Freeform 21"/>
          <p:cNvSpPr/>
          <p:nvPr/>
        </p:nvSpPr>
        <p:spPr>
          <a:xfrm>
            <a:off x="3559947" y="2513268"/>
            <a:ext cx="2017919" cy="1930932"/>
          </a:xfrm>
          <a:custGeom>
            <a:avLst/>
            <a:gdLst>
              <a:gd name="connsiteX0" fmla="*/ 0 w 2017919"/>
              <a:gd name="connsiteY0" fmla="*/ 965466 h 1930932"/>
              <a:gd name="connsiteX1" fmla="*/ 1008960 w 2017919"/>
              <a:gd name="connsiteY1" fmla="*/ 0 h 1930932"/>
              <a:gd name="connsiteX2" fmla="*/ 2017920 w 2017919"/>
              <a:gd name="connsiteY2" fmla="*/ 965466 h 1930932"/>
              <a:gd name="connsiteX3" fmla="*/ 1008960 w 2017919"/>
              <a:gd name="connsiteY3" fmla="*/ 1930932 h 1930932"/>
              <a:gd name="connsiteX4" fmla="*/ 0 w 2017919"/>
              <a:gd name="connsiteY4" fmla="*/ 965466 h 1930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919" h="1930932">
                <a:moveTo>
                  <a:pt x="0" y="965466"/>
                </a:moveTo>
                <a:cubicBezTo>
                  <a:pt x="0" y="432254"/>
                  <a:pt x="451727" y="0"/>
                  <a:pt x="1008960" y="0"/>
                </a:cubicBezTo>
                <a:cubicBezTo>
                  <a:pt x="1566193" y="0"/>
                  <a:pt x="2017920" y="432254"/>
                  <a:pt x="2017920" y="965466"/>
                </a:cubicBezTo>
                <a:cubicBezTo>
                  <a:pt x="2017920" y="1498678"/>
                  <a:pt x="1566193" y="1930932"/>
                  <a:pt x="1008960" y="1930932"/>
                </a:cubicBezTo>
                <a:cubicBezTo>
                  <a:pt x="451727" y="1930932"/>
                  <a:pt x="0" y="1498678"/>
                  <a:pt x="0" y="965466"/>
                </a:cubicBezTo>
                <a:close/>
              </a:path>
            </a:pathLst>
          </a:custGeom>
        </p:spPr>
        <p:style>
          <a:lnRef idx="1">
            <a:schemeClr val="accent2"/>
          </a:lnRef>
          <a:fillRef idx="2">
            <a:schemeClr val="accent2"/>
          </a:fillRef>
          <a:effectRef idx="1">
            <a:schemeClr val="accent2"/>
          </a:effectRef>
          <a:fontRef idx="minor">
            <a:schemeClr val="dk1"/>
          </a:fontRef>
        </p:style>
        <p:txBody>
          <a:bodyPr spcFirstLastPara="0" vert="horz" wrap="square" lIns="318377" tIns="305638" rIns="318377" bIns="305638" numCol="1" spcCol="1270" anchor="ctr" anchorCtr="0">
            <a:noAutofit/>
          </a:bodyPr>
          <a:lstStyle/>
          <a:p>
            <a:pPr algn="ctr" defTabSz="800100">
              <a:lnSpc>
                <a:spcPct val="90000"/>
              </a:lnSpc>
              <a:spcBef>
                <a:spcPct val="0"/>
              </a:spcBef>
              <a:spcAft>
                <a:spcPct val="35000"/>
              </a:spcAft>
            </a:pPr>
            <a:r>
              <a:rPr lang="en-US" b="1" dirty="0" smtClean="0">
                <a:solidFill>
                  <a:srgbClr val="988F86">
                    <a:lumMod val="50000"/>
                  </a:srgbClr>
                </a:solidFill>
              </a:rPr>
              <a:t>ICS Security Program</a:t>
            </a:r>
            <a:endParaRPr lang="en-US" b="1" dirty="0" smtClean="0">
              <a:solidFill>
                <a:srgbClr val="988F86">
                  <a:lumMod val="50000"/>
                </a:srgbClr>
              </a:solidFill>
            </a:endParaRPr>
          </a:p>
        </p:txBody>
      </p:sp>
      <p:sp>
        <p:nvSpPr>
          <p:cNvPr id="9" name="TextBox 8"/>
          <p:cNvSpPr txBox="1"/>
          <p:nvPr/>
        </p:nvSpPr>
        <p:spPr>
          <a:xfrm rot="18406397">
            <a:off x="5392606" y="1145752"/>
            <a:ext cx="1444195" cy="307777"/>
          </a:xfrm>
          <a:prstGeom prst="rect">
            <a:avLst/>
          </a:prstGeom>
          <a:noFill/>
        </p:spPr>
        <p:txBody>
          <a:bodyPr wrap="square" rtlCol="0">
            <a:spAutoFit/>
          </a:bodyPr>
          <a:lstStyle/>
          <a:p>
            <a:pPr marL="342900" indent="-342900" defTabSz="914400">
              <a:buFont typeface="+mj-lt"/>
              <a:buAutoNum type="arabicPeriod"/>
            </a:pPr>
            <a:r>
              <a:rPr lang="en-US" sz="1400" dirty="0" smtClean="0">
                <a:solidFill>
                  <a:srgbClr val="6E273D">
                    <a:lumMod val="75000"/>
                  </a:srgbClr>
                </a:solidFill>
              </a:rPr>
              <a:t>Inventory</a:t>
            </a:r>
            <a:endParaRPr lang="en-US" sz="1400" dirty="0">
              <a:solidFill>
                <a:srgbClr val="6E273D">
                  <a:lumMod val="75000"/>
                </a:srgbClr>
              </a:solidFill>
            </a:endParaRPr>
          </a:p>
        </p:txBody>
      </p:sp>
      <p:sp>
        <p:nvSpPr>
          <p:cNvPr id="10" name="TextBox 9"/>
          <p:cNvSpPr txBox="1"/>
          <p:nvPr/>
        </p:nvSpPr>
        <p:spPr>
          <a:xfrm rot="18703081">
            <a:off x="5986647" y="1622273"/>
            <a:ext cx="1092426" cy="307777"/>
          </a:xfrm>
          <a:prstGeom prst="rect">
            <a:avLst/>
          </a:prstGeom>
          <a:noFill/>
        </p:spPr>
        <p:txBody>
          <a:bodyPr wrap="square" rtlCol="0">
            <a:spAutoFit/>
          </a:bodyPr>
          <a:lstStyle/>
          <a:p>
            <a:pPr marL="342900" indent="-342900" defTabSz="914400">
              <a:buFont typeface="+mj-lt"/>
              <a:buAutoNum type="arabicPeriod" startAt="2"/>
            </a:pPr>
            <a:r>
              <a:rPr lang="en-US" sz="1400" dirty="0" smtClean="0">
                <a:solidFill>
                  <a:srgbClr val="6E273D">
                    <a:lumMod val="75000"/>
                  </a:srgbClr>
                </a:solidFill>
              </a:rPr>
              <a:t>Map</a:t>
            </a:r>
            <a:endParaRPr lang="en-US" sz="1400" dirty="0">
              <a:solidFill>
                <a:srgbClr val="6E273D">
                  <a:lumMod val="75000"/>
                </a:srgbClr>
              </a:solidFill>
            </a:endParaRPr>
          </a:p>
        </p:txBody>
      </p:sp>
      <p:sp>
        <p:nvSpPr>
          <p:cNvPr id="21" name="TextBox 20"/>
          <p:cNvSpPr txBox="1"/>
          <p:nvPr/>
        </p:nvSpPr>
        <p:spPr>
          <a:xfrm>
            <a:off x="363349" y="76204"/>
            <a:ext cx="8353932" cy="848879"/>
          </a:xfrm>
          <a:prstGeom prst="rect">
            <a:avLst/>
          </a:prstGeom>
          <a:noFill/>
        </p:spPr>
        <p:txBody>
          <a:bodyPr wrap="square" lIns="91424" tIns="45712" rIns="91424" bIns="45712" rtlCol="0">
            <a:spAutoFit/>
          </a:bodyPr>
          <a:lstStyle/>
          <a:p>
            <a:pPr algn="ctr" defTabSz="914400"/>
            <a:r>
              <a:rPr lang="en-US" sz="2400" b="1" dirty="0" smtClean="0">
                <a:solidFill>
                  <a:srgbClr val="1B1A22"/>
                </a:solidFill>
              </a:rPr>
              <a:t>ICS </a:t>
            </a:r>
            <a:r>
              <a:rPr lang="en-US" sz="2400" b="1" dirty="0" smtClean="0">
                <a:solidFill>
                  <a:srgbClr val="1B1A22"/>
                </a:solidFill>
              </a:rPr>
              <a:t>Security </a:t>
            </a:r>
            <a:r>
              <a:rPr lang="en-US" sz="2400" b="1" dirty="0">
                <a:solidFill>
                  <a:srgbClr val="1B1A22"/>
                </a:solidFill>
              </a:rPr>
              <a:t>Program Implementation, and Sustainment Life </a:t>
            </a:r>
            <a:r>
              <a:rPr lang="en-US" sz="2400" b="1" dirty="0" smtClean="0">
                <a:solidFill>
                  <a:srgbClr val="1B1A22"/>
                </a:solidFill>
              </a:rPr>
              <a:t>Cycle</a:t>
            </a:r>
            <a:endParaRPr lang="en-US" sz="2400" b="1" dirty="0">
              <a:solidFill>
                <a:srgbClr val="1B1A22"/>
              </a:solidFill>
            </a:endParaRPr>
          </a:p>
        </p:txBody>
      </p:sp>
      <p:sp>
        <p:nvSpPr>
          <p:cNvPr id="4" name="Slide Number Placeholder 3"/>
          <p:cNvSpPr>
            <a:spLocks noGrp="1"/>
          </p:cNvSpPr>
          <p:nvPr>
            <p:ph type="sldNum" sz="quarter" idx="12"/>
          </p:nvPr>
        </p:nvSpPr>
        <p:spPr/>
        <p:txBody>
          <a:bodyPr/>
          <a:lstStyle/>
          <a:p>
            <a:pPr>
              <a:defRPr/>
            </a:pPr>
            <a:fld id="{4DB8A570-FA20-419B-9F35-37C463948EE5}" type="slidenum">
              <a:rPr lang="en-US" sz="1200">
                <a:solidFill>
                  <a:srgbClr val="6F6F6F">
                    <a:lumMod val="50000"/>
                  </a:srgbClr>
                </a:solidFill>
              </a:rPr>
              <a:pPr>
                <a:defRPr/>
              </a:pPr>
              <a:t>24</a:t>
            </a:fld>
            <a:endParaRPr lang="en-US" sz="1200" dirty="0">
              <a:solidFill>
                <a:srgbClr val="6F6F6F">
                  <a:lumMod val="50000"/>
                </a:srgbClr>
              </a:solidFill>
            </a:endParaRPr>
          </a:p>
        </p:txBody>
      </p:sp>
      <p:sp>
        <p:nvSpPr>
          <p:cNvPr id="27" name="Freeform 26"/>
          <p:cNvSpPr/>
          <p:nvPr/>
        </p:nvSpPr>
        <p:spPr>
          <a:xfrm>
            <a:off x="3892826" y="1328301"/>
            <a:ext cx="1272273" cy="1182114"/>
          </a:xfrm>
          <a:custGeom>
            <a:avLst/>
            <a:gdLst>
              <a:gd name="connsiteX0" fmla="*/ 0 w 1272273"/>
              <a:gd name="connsiteY0" fmla="*/ 591057 h 1182114"/>
              <a:gd name="connsiteX1" fmla="*/ 636137 w 1272273"/>
              <a:gd name="connsiteY1" fmla="*/ 0 h 1182114"/>
              <a:gd name="connsiteX2" fmla="*/ 1272274 w 1272273"/>
              <a:gd name="connsiteY2" fmla="*/ 591057 h 1182114"/>
              <a:gd name="connsiteX3" fmla="*/ 636137 w 1272273"/>
              <a:gd name="connsiteY3" fmla="*/ 1182114 h 1182114"/>
              <a:gd name="connsiteX4" fmla="*/ 0 w 1272273"/>
              <a:gd name="connsiteY4" fmla="*/ 591057 h 1182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2273" h="1182114">
                <a:moveTo>
                  <a:pt x="0" y="591057"/>
                </a:moveTo>
                <a:cubicBezTo>
                  <a:pt x="0" y="264625"/>
                  <a:pt x="284808" y="0"/>
                  <a:pt x="636137" y="0"/>
                </a:cubicBezTo>
                <a:cubicBezTo>
                  <a:pt x="987466" y="0"/>
                  <a:pt x="1272274" y="264625"/>
                  <a:pt x="1272274" y="591057"/>
                </a:cubicBezTo>
                <a:cubicBezTo>
                  <a:pt x="1272274" y="917489"/>
                  <a:pt x="987466" y="1182114"/>
                  <a:pt x="636137" y="1182114"/>
                </a:cubicBezTo>
                <a:cubicBezTo>
                  <a:pt x="284808" y="1182114"/>
                  <a:pt x="0" y="917489"/>
                  <a:pt x="0" y="591057"/>
                </a:cubicBezTo>
                <a:close/>
              </a:path>
            </a:pathLst>
          </a:custGeom>
          <a:solidFill>
            <a:srgbClr val="FFFF00"/>
          </a:solidFill>
          <a:effectLst>
            <a:glow rad="228600">
              <a:schemeClr val="accent6">
                <a:satMod val="175000"/>
                <a:alpha val="40000"/>
              </a:schemeClr>
            </a:glow>
          </a:effectLst>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spcFirstLastPara="0" vert="horz" wrap="square" lIns="209180" tIns="195977" rIns="209180" bIns="195977" numCol="1" spcCol="1270" anchor="ctr" anchorCtr="0">
            <a:noAutofit/>
          </a:bodyPr>
          <a:lstStyle/>
          <a:p>
            <a:pPr algn="ctr" defTabSz="800100">
              <a:lnSpc>
                <a:spcPct val="90000"/>
              </a:lnSpc>
              <a:spcBef>
                <a:spcPct val="0"/>
              </a:spcBef>
              <a:spcAft>
                <a:spcPct val="35000"/>
              </a:spcAft>
            </a:pPr>
            <a:r>
              <a:rPr lang="en-US" dirty="0" smtClean="0">
                <a:solidFill>
                  <a:srgbClr val="6F6F6F">
                    <a:lumMod val="50000"/>
                  </a:srgbClr>
                </a:solidFill>
              </a:rPr>
              <a:t>Assess</a:t>
            </a:r>
            <a:endParaRPr lang="en-US" sz="1200" b="1" dirty="0" smtClean="0">
              <a:solidFill>
                <a:srgbClr val="6F6F6F">
                  <a:lumMod val="50000"/>
                </a:srgbClr>
              </a:solidFill>
            </a:endParaRPr>
          </a:p>
        </p:txBody>
      </p:sp>
      <p:sp>
        <p:nvSpPr>
          <p:cNvPr id="42" name="TextBox 41">
            <a:hlinkClick r:id="rId3" action="ppaction://hlinksldjump"/>
          </p:cNvPr>
          <p:cNvSpPr txBox="1"/>
          <p:nvPr/>
        </p:nvSpPr>
        <p:spPr>
          <a:xfrm rot="19709840">
            <a:off x="6328824" y="1878382"/>
            <a:ext cx="2301929" cy="307777"/>
          </a:xfrm>
          <a:prstGeom prst="rect">
            <a:avLst/>
          </a:prstGeom>
          <a:noFill/>
        </p:spPr>
        <p:txBody>
          <a:bodyPr wrap="square" rtlCol="0">
            <a:spAutoFit/>
          </a:bodyPr>
          <a:lstStyle/>
          <a:p>
            <a:pPr defTabSz="914400"/>
            <a:r>
              <a:rPr lang="en-US" sz="1400" dirty="0">
                <a:solidFill>
                  <a:srgbClr val="6E273D">
                    <a:lumMod val="75000"/>
                  </a:srgbClr>
                </a:solidFill>
              </a:rPr>
              <a:t>3.  </a:t>
            </a:r>
            <a:r>
              <a:rPr lang="en-US" sz="1400" dirty="0" smtClean="0">
                <a:solidFill>
                  <a:srgbClr val="6E273D">
                    <a:lumMod val="75000"/>
                  </a:srgbClr>
                </a:solidFill>
              </a:rPr>
              <a:t>Risk Assess / Gap Assess</a:t>
            </a:r>
            <a:endParaRPr lang="en-US" sz="1400" dirty="0">
              <a:solidFill>
                <a:srgbClr val="6E273D">
                  <a:lumMod val="75000"/>
                </a:srgbClr>
              </a:solidFill>
            </a:endParaRPr>
          </a:p>
        </p:txBody>
      </p:sp>
      <p:sp>
        <p:nvSpPr>
          <p:cNvPr id="47" name="Freeform 46"/>
          <p:cNvSpPr/>
          <p:nvPr/>
        </p:nvSpPr>
        <p:spPr>
          <a:xfrm>
            <a:off x="5760822" y="2964888"/>
            <a:ext cx="1227519" cy="1182114"/>
          </a:xfrm>
          <a:custGeom>
            <a:avLst/>
            <a:gdLst>
              <a:gd name="connsiteX0" fmla="*/ 0 w 1227519"/>
              <a:gd name="connsiteY0" fmla="*/ 591057 h 1182114"/>
              <a:gd name="connsiteX1" fmla="*/ 613760 w 1227519"/>
              <a:gd name="connsiteY1" fmla="*/ 0 h 1182114"/>
              <a:gd name="connsiteX2" fmla="*/ 1227520 w 1227519"/>
              <a:gd name="connsiteY2" fmla="*/ 591057 h 1182114"/>
              <a:gd name="connsiteX3" fmla="*/ 613760 w 1227519"/>
              <a:gd name="connsiteY3" fmla="*/ 1182114 h 1182114"/>
              <a:gd name="connsiteX4" fmla="*/ 0 w 1227519"/>
              <a:gd name="connsiteY4" fmla="*/ 591057 h 1182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519" h="1182114">
                <a:moveTo>
                  <a:pt x="0" y="591057"/>
                </a:moveTo>
                <a:cubicBezTo>
                  <a:pt x="0" y="264625"/>
                  <a:pt x="274790" y="0"/>
                  <a:pt x="613760" y="0"/>
                </a:cubicBezTo>
                <a:cubicBezTo>
                  <a:pt x="952730" y="0"/>
                  <a:pt x="1227520" y="264625"/>
                  <a:pt x="1227520" y="591057"/>
                </a:cubicBezTo>
                <a:cubicBezTo>
                  <a:pt x="1227520" y="917489"/>
                  <a:pt x="952730" y="1182114"/>
                  <a:pt x="613760" y="1182114"/>
                </a:cubicBezTo>
                <a:cubicBezTo>
                  <a:pt x="274790" y="1182114"/>
                  <a:pt x="0" y="917489"/>
                  <a:pt x="0" y="591057"/>
                </a:cubicBezTo>
                <a:close/>
              </a:path>
            </a:pathLst>
          </a:custGeom>
          <a:solidFill>
            <a:srgbClr val="FF0000"/>
          </a:solidFill>
          <a:effectLst>
            <a:glow rad="228600">
              <a:schemeClr val="accent6">
                <a:satMod val="175000"/>
                <a:alpha val="40000"/>
              </a:schemeClr>
            </a:glow>
          </a:effectLst>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spcFirstLastPara="0" vert="horz" wrap="square" lIns="202626" tIns="195977" rIns="202626" bIns="195977" numCol="1" spcCol="1270" anchor="ctr" anchorCtr="0">
            <a:noAutofit/>
          </a:bodyPr>
          <a:lstStyle/>
          <a:p>
            <a:pPr algn="ctr" defTabSz="800100">
              <a:lnSpc>
                <a:spcPct val="90000"/>
              </a:lnSpc>
              <a:spcBef>
                <a:spcPct val="0"/>
              </a:spcBef>
              <a:spcAft>
                <a:spcPct val="35000"/>
              </a:spcAft>
            </a:pPr>
            <a:r>
              <a:rPr lang="en-US" dirty="0" smtClean="0">
                <a:solidFill>
                  <a:srgbClr val="6F6F6F">
                    <a:lumMod val="50000"/>
                  </a:srgbClr>
                </a:solidFill>
              </a:rPr>
              <a:t>Address</a:t>
            </a:r>
            <a:endParaRPr lang="en-US" dirty="0">
              <a:solidFill>
                <a:srgbClr val="6F6F6F">
                  <a:lumMod val="50000"/>
                </a:srgbClr>
              </a:solidFill>
            </a:endParaRPr>
          </a:p>
        </p:txBody>
      </p:sp>
      <p:sp>
        <p:nvSpPr>
          <p:cNvPr id="48" name="Freeform 47"/>
          <p:cNvSpPr/>
          <p:nvPr/>
        </p:nvSpPr>
        <p:spPr>
          <a:xfrm>
            <a:off x="5791200" y="2971800"/>
            <a:ext cx="1227519" cy="1182114"/>
          </a:xfrm>
          <a:custGeom>
            <a:avLst/>
            <a:gdLst>
              <a:gd name="connsiteX0" fmla="*/ 0 w 1227519"/>
              <a:gd name="connsiteY0" fmla="*/ 591057 h 1182114"/>
              <a:gd name="connsiteX1" fmla="*/ 613760 w 1227519"/>
              <a:gd name="connsiteY1" fmla="*/ 0 h 1182114"/>
              <a:gd name="connsiteX2" fmla="*/ 1227520 w 1227519"/>
              <a:gd name="connsiteY2" fmla="*/ 591057 h 1182114"/>
              <a:gd name="connsiteX3" fmla="*/ 613760 w 1227519"/>
              <a:gd name="connsiteY3" fmla="*/ 1182114 h 1182114"/>
              <a:gd name="connsiteX4" fmla="*/ 0 w 1227519"/>
              <a:gd name="connsiteY4" fmla="*/ 591057 h 1182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519" h="1182114">
                <a:moveTo>
                  <a:pt x="0" y="591057"/>
                </a:moveTo>
                <a:cubicBezTo>
                  <a:pt x="0" y="264625"/>
                  <a:pt x="274790" y="0"/>
                  <a:pt x="613760" y="0"/>
                </a:cubicBezTo>
                <a:cubicBezTo>
                  <a:pt x="952730" y="0"/>
                  <a:pt x="1227520" y="264625"/>
                  <a:pt x="1227520" y="591057"/>
                </a:cubicBezTo>
                <a:cubicBezTo>
                  <a:pt x="1227520" y="917489"/>
                  <a:pt x="952730" y="1182114"/>
                  <a:pt x="613760" y="1182114"/>
                </a:cubicBezTo>
                <a:cubicBezTo>
                  <a:pt x="274790" y="1182114"/>
                  <a:pt x="0" y="917489"/>
                  <a:pt x="0" y="591057"/>
                </a:cubicBezTo>
                <a:close/>
              </a:path>
            </a:pathLst>
          </a:custGeom>
          <a:solidFill>
            <a:srgbClr val="FF0000"/>
          </a:solidFill>
          <a:effectLst>
            <a:glow rad="228600">
              <a:schemeClr val="accent6">
                <a:satMod val="175000"/>
                <a:alpha val="40000"/>
              </a:schemeClr>
            </a:glow>
          </a:effectLst>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spcFirstLastPara="0" vert="horz" wrap="square" lIns="202626" tIns="195977" rIns="202626" bIns="195977" numCol="1" spcCol="1270" anchor="ctr" anchorCtr="0">
            <a:noAutofit/>
          </a:bodyPr>
          <a:lstStyle/>
          <a:p>
            <a:pPr algn="ctr" defTabSz="800100">
              <a:lnSpc>
                <a:spcPct val="90000"/>
              </a:lnSpc>
              <a:spcBef>
                <a:spcPct val="0"/>
              </a:spcBef>
              <a:spcAft>
                <a:spcPct val="35000"/>
              </a:spcAft>
            </a:pPr>
            <a:r>
              <a:rPr lang="en-US" dirty="0" smtClean="0">
                <a:solidFill>
                  <a:srgbClr val="6F6F6F">
                    <a:lumMod val="50000"/>
                  </a:srgbClr>
                </a:solidFill>
              </a:rPr>
              <a:t>Address</a:t>
            </a:r>
            <a:endParaRPr lang="en-US" sz="1200" dirty="0">
              <a:solidFill>
                <a:srgbClr val="6F6F6F">
                  <a:lumMod val="50000"/>
                </a:srgbClr>
              </a:solidFill>
            </a:endParaRPr>
          </a:p>
        </p:txBody>
      </p:sp>
      <p:sp>
        <p:nvSpPr>
          <p:cNvPr id="49" name="TextBox 48">
            <a:hlinkClick r:id="rId4" action="ppaction://hlinksldjump"/>
          </p:cNvPr>
          <p:cNvSpPr txBox="1"/>
          <p:nvPr/>
        </p:nvSpPr>
        <p:spPr>
          <a:xfrm rot="1797684">
            <a:off x="6315649" y="4896476"/>
            <a:ext cx="907108" cy="307777"/>
          </a:xfrm>
          <a:prstGeom prst="rect">
            <a:avLst/>
          </a:prstGeom>
          <a:noFill/>
        </p:spPr>
        <p:txBody>
          <a:bodyPr wrap="none" rtlCol="0">
            <a:spAutoFit/>
          </a:bodyPr>
          <a:lstStyle/>
          <a:p>
            <a:pPr defTabSz="914400"/>
            <a:r>
              <a:rPr lang="en-US" sz="1400" dirty="0" smtClean="0">
                <a:solidFill>
                  <a:srgbClr val="6E273D">
                    <a:lumMod val="75000"/>
                  </a:srgbClr>
                </a:solidFill>
              </a:rPr>
              <a:t>4.Counter</a:t>
            </a:r>
            <a:endParaRPr lang="en-US" sz="1400" dirty="0">
              <a:solidFill>
                <a:srgbClr val="6E273D">
                  <a:lumMod val="75000"/>
                </a:srgbClr>
              </a:solidFill>
            </a:endParaRPr>
          </a:p>
        </p:txBody>
      </p:sp>
      <p:sp>
        <p:nvSpPr>
          <p:cNvPr id="20" name="TextBox 19"/>
          <p:cNvSpPr txBox="1"/>
          <p:nvPr/>
        </p:nvSpPr>
        <p:spPr>
          <a:xfrm rot="2652278">
            <a:off x="5775481" y="5384747"/>
            <a:ext cx="860877" cy="307777"/>
          </a:xfrm>
          <a:prstGeom prst="rect">
            <a:avLst/>
          </a:prstGeom>
          <a:noFill/>
        </p:spPr>
        <p:txBody>
          <a:bodyPr wrap="none" rtlCol="0">
            <a:spAutoFit/>
          </a:bodyPr>
          <a:lstStyle/>
          <a:p>
            <a:pPr defTabSz="914400"/>
            <a:r>
              <a:rPr lang="en-US" sz="1400" dirty="0">
                <a:solidFill>
                  <a:srgbClr val="6E273D">
                    <a:lumMod val="75000"/>
                  </a:srgbClr>
                </a:solidFill>
              </a:rPr>
              <a:t>5.  Train</a:t>
            </a:r>
          </a:p>
        </p:txBody>
      </p:sp>
      <p:sp>
        <p:nvSpPr>
          <p:cNvPr id="23" name="Freeform 22"/>
          <p:cNvSpPr/>
          <p:nvPr/>
        </p:nvSpPr>
        <p:spPr>
          <a:xfrm>
            <a:off x="3937906" y="4813473"/>
            <a:ext cx="1182114" cy="1182114"/>
          </a:xfrm>
          <a:custGeom>
            <a:avLst/>
            <a:gdLst>
              <a:gd name="connsiteX0" fmla="*/ 0 w 1182114"/>
              <a:gd name="connsiteY0" fmla="*/ 591057 h 1182114"/>
              <a:gd name="connsiteX1" fmla="*/ 591057 w 1182114"/>
              <a:gd name="connsiteY1" fmla="*/ 0 h 1182114"/>
              <a:gd name="connsiteX2" fmla="*/ 1182114 w 1182114"/>
              <a:gd name="connsiteY2" fmla="*/ 591057 h 1182114"/>
              <a:gd name="connsiteX3" fmla="*/ 591057 w 1182114"/>
              <a:gd name="connsiteY3" fmla="*/ 1182114 h 1182114"/>
              <a:gd name="connsiteX4" fmla="*/ 0 w 1182114"/>
              <a:gd name="connsiteY4" fmla="*/ 591057 h 1182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2114" h="1182114">
                <a:moveTo>
                  <a:pt x="0" y="591057"/>
                </a:moveTo>
                <a:cubicBezTo>
                  <a:pt x="0" y="264625"/>
                  <a:pt x="264625" y="0"/>
                  <a:pt x="591057" y="0"/>
                </a:cubicBezTo>
                <a:cubicBezTo>
                  <a:pt x="917489" y="0"/>
                  <a:pt x="1182114" y="264625"/>
                  <a:pt x="1182114" y="591057"/>
                </a:cubicBezTo>
                <a:cubicBezTo>
                  <a:pt x="1182114" y="917489"/>
                  <a:pt x="917489" y="1182114"/>
                  <a:pt x="591057" y="1182114"/>
                </a:cubicBezTo>
                <a:cubicBezTo>
                  <a:pt x="264625" y="1182114"/>
                  <a:pt x="0" y="917489"/>
                  <a:pt x="0" y="591057"/>
                </a:cubicBezTo>
                <a:close/>
              </a:path>
            </a:pathLst>
          </a:custGeom>
          <a:solidFill>
            <a:srgbClr val="00B0F0"/>
          </a:solidFill>
          <a:effectLst>
            <a:glow rad="228600">
              <a:schemeClr val="accent5">
                <a:satMod val="175000"/>
                <a:alpha val="40000"/>
              </a:schemeClr>
            </a:glow>
          </a:effectLst>
          <a:scene3d>
            <a:camera prst="orthographicFront"/>
            <a:lightRig rig="threePt" dir="t"/>
          </a:scene3d>
          <a:sp3d>
            <a:bevelT w="165100" prst="coolSlant"/>
          </a:sp3d>
        </p:spPr>
        <p:style>
          <a:lnRef idx="1">
            <a:schemeClr val="accent4"/>
          </a:lnRef>
          <a:fillRef idx="2">
            <a:schemeClr val="accent4"/>
          </a:fillRef>
          <a:effectRef idx="1">
            <a:schemeClr val="accent4"/>
          </a:effectRef>
          <a:fontRef idx="minor">
            <a:schemeClr val="dk1"/>
          </a:fontRef>
        </p:style>
        <p:txBody>
          <a:bodyPr spcFirstLastPara="0" vert="horz" wrap="square" lIns="195977" tIns="195977" rIns="195977" bIns="195977" numCol="1" spcCol="1270" anchor="ctr" anchorCtr="0">
            <a:noAutofit/>
          </a:bodyPr>
          <a:lstStyle/>
          <a:p>
            <a:pPr algn="ctr" defTabSz="800100">
              <a:lnSpc>
                <a:spcPct val="90000"/>
              </a:lnSpc>
              <a:spcBef>
                <a:spcPct val="0"/>
              </a:spcBef>
              <a:spcAft>
                <a:spcPct val="35000"/>
              </a:spcAft>
            </a:pPr>
            <a:r>
              <a:rPr lang="en-US" dirty="0" smtClean="0">
                <a:solidFill>
                  <a:srgbClr val="6E273D">
                    <a:lumMod val="75000"/>
                  </a:srgbClr>
                </a:solidFill>
              </a:rPr>
              <a:t>Manage</a:t>
            </a:r>
            <a:endParaRPr lang="en-US" dirty="0">
              <a:solidFill>
                <a:srgbClr val="6E273D">
                  <a:lumMod val="75000"/>
                </a:srgbClr>
              </a:solidFill>
            </a:endParaRPr>
          </a:p>
        </p:txBody>
      </p:sp>
      <p:sp>
        <p:nvSpPr>
          <p:cNvPr id="24" name="Freeform 23">
            <a:hlinkClick r:id="rId5" action="ppaction://hlinksldjump"/>
          </p:cNvPr>
          <p:cNvSpPr/>
          <p:nvPr/>
        </p:nvSpPr>
        <p:spPr>
          <a:xfrm>
            <a:off x="3923286" y="4837686"/>
            <a:ext cx="1182114" cy="1182114"/>
          </a:xfrm>
          <a:custGeom>
            <a:avLst/>
            <a:gdLst>
              <a:gd name="connsiteX0" fmla="*/ 0 w 1182114"/>
              <a:gd name="connsiteY0" fmla="*/ 591057 h 1182114"/>
              <a:gd name="connsiteX1" fmla="*/ 591057 w 1182114"/>
              <a:gd name="connsiteY1" fmla="*/ 0 h 1182114"/>
              <a:gd name="connsiteX2" fmla="*/ 1182114 w 1182114"/>
              <a:gd name="connsiteY2" fmla="*/ 591057 h 1182114"/>
              <a:gd name="connsiteX3" fmla="*/ 591057 w 1182114"/>
              <a:gd name="connsiteY3" fmla="*/ 1182114 h 1182114"/>
              <a:gd name="connsiteX4" fmla="*/ 0 w 1182114"/>
              <a:gd name="connsiteY4" fmla="*/ 591057 h 1182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2114" h="1182114">
                <a:moveTo>
                  <a:pt x="0" y="591057"/>
                </a:moveTo>
                <a:cubicBezTo>
                  <a:pt x="0" y="264625"/>
                  <a:pt x="264625" y="0"/>
                  <a:pt x="591057" y="0"/>
                </a:cubicBezTo>
                <a:cubicBezTo>
                  <a:pt x="917489" y="0"/>
                  <a:pt x="1182114" y="264625"/>
                  <a:pt x="1182114" y="591057"/>
                </a:cubicBezTo>
                <a:cubicBezTo>
                  <a:pt x="1182114" y="917489"/>
                  <a:pt x="917489" y="1182114"/>
                  <a:pt x="591057" y="1182114"/>
                </a:cubicBezTo>
                <a:cubicBezTo>
                  <a:pt x="264625" y="1182114"/>
                  <a:pt x="0" y="917489"/>
                  <a:pt x="0" y="591057"/>
                </a:cubicBezTo>
                <a:close/>
              </a:path>
            </a:pathLst>
          </a:custGeom>
          <a:solidFill>
            <a:srgbClr val="00B0F0"/>
          </a:solidFill>
          <a:effectLst>
            <a:glow rad="228600">
              <a:schemeClr val="accent5">
                <a:satMod val="175000"/>
                <a:alpha val="40000"/>
              </a:schemeClr>
            </a:glow>
          </a:effectLst>
          <a:scene3d>
            <a:camera prst="orthographicFront"/>
            <a:lightRig rig="threePt" dir="t"/>
          </a:scene3d>
          <a:sp3d>
            <a:bevelT w="165100" prst="coolSlant"/>
          </a:sp3d>
        </p:spPr>
        <p:style>
          <a:lnRef idx="1">
            <a:schemeClr val="accent4"/>
          </a:lnRef>
          <a:fillRef idx="2">
            <a:schemeClr val="accent4"/>
          </a:fillRef>
          <a:effectRef idx="1">
            <a:schemeClr val="accent4"/>
          </a:effectRef>
          <a:fontRef idx="minor">
            <a:schemeClr val="dk1"/>
          </a:fontRef>
        </p:style>
        <p:txBody>
          <a:bodyPr spcFirstLastPara="0" vert="horz" wrap="square" lIns="195977" tIns="195977" rIns="195977" bIns="195977" numCol="1" spcCol="1270" anchor="ctr" anchorCtr="0">
            <a:noAutofit/>
          </a:bodyPr>
          <a:lstStyle/>
          <a:p>
            <a:pPr algn="ctr" defTabSz="800100">
              <a:lnSpc>
                <a:spcPct val="90000"/>
              </a:lnSpc>
              <a:spcBef>
                <a:spcPct val="0"/>
              </a:spcBef>
              <a:spcAft>
                <a:spcPct val="35000"/>
              </a:spcAft>
            </a:pPr>
            <a:r>
              <a:rPr lang="en-US" sz="1600" dirty="0" smtClean="0">
                <a:solidFill>
                  <a:srgbClr val="6E273D">
                    <a:lumMod val="75000"/>
                  </a:srgbClr>
                </a:solidFill>
              </a:rPr>
              <a:t>Manage</a:t>
            </a:r>
            <a:endParaRPr lang="en-US" sz="1200" dirty="0">
              <a:solidFill>
                <a:srgbClr val="6E273D">
                  <a:lumMod val="75000"/>
                </a:srgbClr>
              </a:solidFill>
            </a:endParaRPr>
          </a:p>
        </p:txBody>
      </p:sp>
      <p:sp>
        <p:nvSpPr>
          <p:cNvPr id="25" name="TextBox 24"/>
          <p:cNvSpPr txBox="1"/>
          <p:nvPr/>
        </p:nvSpPr>
        <p:spPr>
          <a:xfrm rot="18913729">
            <a:off x="1675747" y="4803468"/>
            <a:ext cx="1212905" cy="307777"/>
          </a:xfrm>
          <a:prstGeom prst="rect">
            <a:avLst/>
          </a:prstGeom>
          <a:noFill/>
        </p:spPr>
        <p:txBody>
          <a:bodyPr wrap="square" rtlCol="0">
            <a:spAutoFit/>
          </a:bodyPr>
          <a:lstStyle/>
          <a:p>
            <a:pPr defTabSz="914400"/>
            <a:r>
              <a:rPr lang="en-US" sz="1400" dirty="0">
                <a:solidFill>
                  <a:srgbClr val="6E273D">
                    <a:lumMod val="75000"/>
                  </a:srgbClr>
                </a:solidFill>
              </a:rPr>
              <a:t>9.  Mitigate</a:t>
            </a:r>
          </a:p>
        </p:txBody>
      </p:sp>
      <p:sp>
        <p:nvSpPr>
          <p:cNvPr id="26" name="TextBox 25"/>
          <p:cNvSpPr txBox="1"/>
          <p:nvPr/>
        </p:nvSpPr>
        <p:spPr>
          <a:xfrm rot="18335790">
            <a:off x="2274349" y="5337638"/>
            <a:ext cx="1093533" cy="307777"/>
          </a:xfrm>
          <a:prstGeom prst="rect">
            <a:avLst/>
          </a:prstGeom>
          <a:noFill/>
        </p:spPr>
        <p:txBody>
          <a:bodyPr wrap="square" rtlCol="0">
            <a:spAutoFit/>
          </a:bodyPr>
          <a:lstStyle/>
          <a:p>
            <a:pPr defTabSz="914400"/>
            <a:r>
              <a:rPr lang="en-US" sz="1400" dirty="0">
                <a:solidFill>
                  <a:srgbClr val="6E273D">
                    <a:lumMod val="75000"/>
                  </a:srgbClr>
                </a:solidFill>
              </a:rPr>
              <a:t>8.  Prevent</a:t>
            </a:r>
          </a:p>
        </p:txBody>
      </p:sp>
      <p:sp>
        <p:nvSpPr>
          <p:cNvPr id="28" name="TextBox 27"/>
          <p:cNvSpPr txBox="1"/>
          <p:nvPr/>
        </p:nvSpPr>
        <p:spPr>
          <a:xfrm rot="17469403">
            <a:off x="2807989" y="5871808"/>
            <a:ext cx="1231296" cy="307777"/>
          </a:xfrm>
          <a:prstGeom prst="rect">
            <a:avLst/>
          </a:prstGeom>
          <a:noFill/>
        </p:spPr>
        <p:txBody>
          <a:bodyPr wrap="square" rtlCol="0">
            <a:spAutoFit/>
          </a:bodyPr>
          <a:lstStyle/>
          <a:p>
            <a:pPr algn="r" defTabSz="914400"/>
            <a:r>
              <a:rPr lang="en-US" sz="1400" dirty="0">
                <a:solidFill>
                  <a:srgbClr val="6E273D">
                    <a:lumMod val="75000"/>
                  </a:srgbClr>
                </a:solidFill>
              </a:rPr>
              <a:t>7.  Detect</a:t>
            </a:r>
          </a:p>
        </p:txBody>
      </p:sp>
      <p:sp>
        <p:nvSpPr>
          <p:cNvPr id="29" name="Freeform 28"/>
          <p:cNvSpPr/>
          <p:nvPr/>
        </p:nvSpPr>
        <p:spPr>
          <a:xfrm>
            <a:off x="2145543" y="3021109"/>
            <a:ext cx="1182114" cy="1182114"/>
          </a:xfrm>
          <a:custGeom>
            <a:avLst/>
            <a:gdLst>
              <a:gd name="connsiteX0" fmla="*/ 0 w 1182114"/>
              <a:gd name="connsiteY0" fmla="*/ 591057 h 1182114"/>
              <a:gd name="connsiteX1" fmla="*/ 591057 w 1182114"/>
              <a:gd name="connsiteY1" fmla="*/ 0 h 1182114"/>
              <a:gd name="connsiteX2" fmla="*/ 1182114 w 1182114"/>
              <a:gd name="connsiteY2" fmla="*/ 591057 h 1182114"/>
              <a:gd name="connsiteX3" fmla="*/ 591057 w 1182114"/>
              <a:gd name="connsiteY3" fmla="*/ 1182114 h 1182114"/>
              <a:gd name="connsiteX4" fmla="*/ 0 w 1182114"/>
              <a:gd name="connsiteY4" fmla="*/ 591057 h 1182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2114" h="1182114">
                <a:moveTo>
                  <a:pt x="0" y="591057"/>
                </a:moveTo>
                <a:cubicBezTo>
                  <a:pt x="0" y="264625"/>
                  <a:pt x="264625" y="0"/>
                  <a:pt x="591057" y="0"/>
                </a:cubicBezTo>
                <a:cubicBezTo>
                  <a:pt x="917489" y="0"/>
                  <a:pt x="1182114" y="264625"/>
                  <a:pt x="1182114" y="591057"/>
                </a:cubicBezTo>
                <a:cubicBezTo>
                  <a:pt x="1182114" y="917489"/>
                  <a:pt x="917489" y="1182114"/>
                  <a:pt x="591057" y="1182114"/>
                </a:cubicBezTo>
                <a:cubicBezTo>
                  <a:pt x="264625" y="1182114"/>
                  <a:pt x="0" y="917489"/>
                  <a:pt x="0" y="591057"/>
                </a:cubicBezTo>
                <a:close/>
              </a:path>
            </a:pathLst>
          </a:custGeom>
          <a:solidFill>
            <a:srgbClr val="92D050"/>
          </a:solidFill>
          <a:effectLst>
            <a:glow rad="228600">
              <a:schemeClr val="accent6">
                <a:satMod val="175000"/>
                <a:alpha val="40000"/>
              </a:schemeClr>
            </a:glow>
          </a:effectLst>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spcFirstLastPara="0" vert="horz" wrap="square" lIns="195977" tIns="195977" rIns="195977" bIns="195977" numCol="1" spcCol="1270" anchor="ctr" anchorCtr="0">
            <a:noAutofit/>
          </a:bodyPr>
          <a:lstStyle/>
          <a:p>
            <a:pPr algn="ctr" defTabSz="800100">
              <a:lnSpc>
                <a:spcPct val="90000"/>
              </a:lnSpc>
              <a:spcBef>
                <a:spcPct val="0"/>
              </a:spcBef>
              <a:spcAft>
                <a:spcPct val="35000"/>
              </a:spcAft>
            </a:pPr>
            <a:r>
              <a:rPr lang="en-US" dirty="0" smtClean="0">
                <a:solidFill>
                  <a:srgbClr val="6E273D">
                    <a:lumMod val="75000"/>
                  </a:srgbClr>
                </a:solidFill>
              </a:rPr>
              <a:t>Sustain</a:t>
            </a:r>
            <a:endParaRPr lang="en-US" dirty="0">
              <a:solidFill>
                <a:srgbClr val="6E273D">
                  <a:lumMod val="75000"/>
                </a:srgbClr>
              </a:solidFill>
            </a:endParaRPr>
          </a:p>
        </p:txBody>
      </p:sp>
      <p:sp>
        <p:nvSpPr>
          <p:cNvPr id="30" name="Freeform 29">
            <a:hlinkClick r:id="rId6" action="ppaction://hlinksldjump"/>
          </p:cNvPr>
          <p:cNvSpPr/>
          <p:nvPr/>
        </p:nvSpPr>
        <p:spPr>
          <a:xfrm>
            <a:off x="2133600" y="3008886"/>
            <a:ext cx="1182114" cy="1182114"/>
          </a:xfrm>
          <a:custGeom>
            <a:avLst/>
            <a:gdLst>
              <a:gd name="connsiteX0" fmla="*/ 0 w 1182114"/>
              <a:gd name="connsiteY0" fmla="*/ 591057 h 1182114"/>
              <a:gd name="connsiteX1" fmla="*/ 591057 w 1182114"/>
              <a:gd name="connsiteY1" fmla="*/ 0 h 1182114"/>
              <a:gd name="connsiteX2" fmla="*/ 1182114 w 1182114"/>
              <a:gd name="connsiteY2" fmla="*/ 591057 h 1182114"/>
              <a:gd name="connsiteX3" fmla="*/ 591057 w 1182114"/>
              <a:gd name="connsiteY3" fmla="*/ 1182114 h 1182114"/>
              <a:gd name="connsiteX4" fmla="*/ 0 w 1182114"/>
              <a:gd name="connsiteY4" fmla="*/ 591057 h 1182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2114" h="1182114">
                <a:moveTo>
                  <a:pt x="0" y="591057"/>
                </a:moveTo>
                <a:cubicBezTo>
                  <a:pt x="0" y="264625"/>
                  <a:pt x="264625" y="0"/>
                  <a:pt x="591057" y="0"/>
                </a:cubicBezTo>
                <a:cubicBezTo>
                  <a:pt x="917489" y="0"/>
                  <a:pt x="1182114" y="264625"/>
                  <a:pt x="1182114" y="591057"/>
                </a:cubicBezTo>
                <a:cubicBezTo>
                  <a:pt x="1182114" y="917489"/>
                  <a:pt x="917489" y="1182114"/>
                  <a:pt x="591057" y="1182114"/>
                </a:cubicBezTo>
                <a:cubicBezTo>
                  <a:pt x="264625" y="1182114"/>
                  <a:pt x="0" y="917489"/>
                  <a:pt x="0" y="591057"/>
                </a:cubicBezTo>
                <a:close/>
              </a:path>
            </a:pathLst>
          </a:custGeom>
          <a:solidFill>
            <a:srgbClr val="92D050"/>
          </a:solidFill>
          <a:effectLst>
            <a:glow rad="228600">
              <a:schemeClr val="accent6">
                <a:satMod val="175000"/>
                <a:alpha val="40000"/>
              </a:schemeClr>
            </a:glow>
          </a:effectLst>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spcFirstLastPara="0" vert="horz" wrap="square" lIns="195977" tIns="195977" rIns="195977" bIns="195977" numCol="1" spcCol="1270" anchor="ctr" anchorCtr="0">
            <a:noAutofit/>
          </a:bodyPr>
          <a:lstStyle/>
          <a:p>
            <a:pPr algn="ctr" defTabSz="800100">
              <a:lnSpc>
                <a:spcPct val="90000"/>
              </a:lnSpc>
              <a:spcBef>
                <a:spcPct val="0"/>
              </a:spcBef>
              <a:spcAft>
                <a:spcPct val="35000"/>
              </a:spcAft>
            </a:pPr>
            <a:r>
              <a:rPr lang="en-US" dirty="0" smtClean="0">
                <a:solidFill>
                  <a:srgbClr val="6E273D">
                    <a:lumMod val="75000"/>
                  </a:srgbClr>
                </a:solidFill>
              </a:rPr>
              <a:t>Sustain</a:t>
            </a:r>
            <a:endParaRPr lang="en-US" sz="1200" dirty="0" smtClean="0">
              <a:solidFill>
                <a:srgbClr val="6E273D">
                  <a:lumMod val="75000"/>
                </a:srgbClr>
              </a:solidFill>
            </a:endParaRPr>
          </a:p>
        </p:txBody>
      </p:sp>
      <p:sp>
        <p:nvSpPr>
          <p:cNvPr id="31" name="TextBox 30"/>
          <p:cNvSpPr txBox="1"/>
          <p:nvPr/>
        </p:nvSpPr>
        <p:spPr>
          <a:xfrm rot="1174605">
            <a:off x="1581488" y="2370721"/>
            <a:ext cx="1229824" cy="307777"/>
          </a:xfrm>
          <a:prstGeom prst="rect">
            <a:avLst/>
          </a:prstGeom>
          <a:noFill/>
        </p:spPr>
        <p:txBody>
          <a:bodyPr wrap="none" rtlCol="0">
            <a:spAutoFit/>
          </a:bodyPr>
          <a:lstStyle/>
          <a:p>
            <a:pPr defTabSz="914400"/>
            <a:r>
              <a:rPr lang="en-US" sz="1400" dirty="0">
                <a:solidFill>
                  <a:srgbClr val="6E273D">
                    <a:lumMod val="75000"/>
                  </a:srgbClr>
                </a:solidFill>
              </a:rPr>
              <a:t>10.  Steward</a:t>
            </a:r>
          </a:p>
        </p:txBody>
      </p:sp>
      <p:sp>
        <p:nvSpPr>
          <p:cNvPr id="32" name="TextBox 31"/>
          <p:cNvSpPr txBox="1"/>
          <p:nvPr/>
        </p:nvSpPr>
        <p:spPr>
          <a:xfrm rot="1698541">
            <a:off x="2053146" y="1837470"/>
            <a:ext cx="1007177" cy="318290"/>
          </a:xfrm>
          <a:prstGeom prst="rect">
            <a:avLst/>
          </a:prstGeom>
          <a:noFill/>
        </p:spPr>
        <p:txBody>
          <a:bodyPr wrap="square" rtlCol="0">
            <a:spAutoFit/>
          </a:bodyPr>
          <a:lstStyle/>
          <a:p>
            <a:pPr defTabSz="914400"/>
            <a:r>
              <a:rPr lang="en-US" sz="1400" dirty="0">
                <a:solidFill>
                  <a:srgbClr val="6E273D">
                    <a:lumMod val="75000"/>
                  </a:srgbClr>
                </a:solidFill>
              </a:rPr>
              <a:t>11.  Verify</a:t>
            </a:r>
          </a:p>
        </p:txBody>
      </p:sp>
      <p:sp>
        <p:nvSpPr>
          <p:cNvPr id="33" name="TextBox 32"/>
          <p:cNvSpPr txBox="1"/>
          <p:nvPr/>
        </p:nvSpPr>
        <p:spPr>
          <a:xfrm rot="2599481">
            <a:off x="2512136" y="1430184"/>
            <a:ext cx="1362324" cy="307777"/>
          </a:xfrm>
          <a:prstGeom prst="rect">
            <a:avLst/>
          </a:prstGeom>
          <a:noFill/>
        </p:spPr>
        <p:txBody>
          <a:bodyPr wrap="square" rtlCol="0">
            <a:spAutoFit/>
          </a:bodyPr>
          <a:lstStyle/>
          <a:p>
            <a:pPr defTabSz="914400"/>
            <a:r>
              <a:rPr lang="en-US" sz="1400" dirty="0">
                <a:solidFill>
                  <a:srgbClr val="6E273D">
                    <a:lumMod val="75000"/>
                  </a:srgbClr>
                </a:solidFill>
              </a:rPr>
              <a:t>12.  Evolve</a:t>
            </a:r>
          </a:p>
        </p:txBody>
      </p:sp>
    </p:spTree>
    <p:extLst>
      <p:ext uri="{BB962C8B-B14F-4D97-AF65-F5344CB8AC3E}">
        <p14:creationId xmlns:p14="http://schemas.microsoft.com/office/powerpoint/2010/main" val="3094224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2088"/>
            <a:ext cx="8229600" cy="1143000"/>
          </a:xfrm>
        </p:spPr>
        <p:txBody>
          <a:bodyPr/>
          <a:lstStyle/>
          <a:p>
            <a:r>
              <a:rPr lang="en-US" dirty="0" smtClean="0"/>
              <a:t>SUPPORTING SLIDES</a:t>
            </a:r>
            <a:endParaRPr lang="en-US" dirty="0"/>
          </a:p>
        </p:txBody>
      </p:sp>
    </p:spTree>
    <p:extLst>
      <p:ext uri="{BB962C8B-B14F-4D97-AF65-F5344CB8AC3E}">
        <p14:creationId xmlns:p14="http://schemas.microsoft.com/office/powerpoint/2010/main" val="9646326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328" y="1167287"/>
            <a:ext cx="7822612" cy="372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867722" y="539234"/>
            <a:ext cx="1605824" cy="369332"/>
          </a:xfrm>
          <a:prstGeom prst="rect">
            <a:avLst/>
          </a:prstGeom>
          <a:noFill/>
        </p:spPr>
        <p:txBody>
          <a:bodyPr wrap="none" rtlCol="0">
            <a:spAutoFit/>
          </a:bodyPr>
          <a:lstStyle/>
          <a:p>
            <a:r>
              <a:rPr lang="en-US" dirty="0" smtClean="0"/>
              <a:t>ICS Equipment</a:t>
            </a:r>
            <a:endParaRPr lang="en-US" dirty="0"/>
          </a:p>
        </p:txBody>
      </p:sp>
    </p:spTree>
    <p:extLst>
      <p:ext uri="{BB962C8B-B14F-4D97-AF65-F5344CB8AC3E}">
        <p14:creationId xmlns:p14="http://schemas.microsoft.com/office/powerpoint/2010/main" val="26982422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50428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610579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63080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68300" y="569730"/>
            <a:ext cx="8394700" cy="5718539"/>
          </a:xfrm>
          <a:prstGeom prst="rect">
            <a:avLst/>
          </a:prstGeom>
          <a:ln>
            <a:solidFill>
              <a:srgbClr val="4F81BD"/>
            </a:solidFill>
          </a:ln>
          <a:effectLst>
            <a:glow rad="279400">
              <a:srgbClr val="FFFF00">
                <a:alpha val="75000"/>
              </a:srgbClr>
            </a:glow>
            <a:softEdge rad="127000"/>
          </a:effectLst>
        </p:spPr>
      </p:pic>
      <p:pic>
        <p:nvPicPr>
          <p:cNvPr id="3" name="Picture 2"/>
          <p:cNvPicPr>
            <a:picLocks noChangeAspect="1"/>
          </p:cNvPicPr>
          <p:nvPr/>
        </p:nvPicPr>
        <p:blipFill>
          <a:blip r:embed="rId4"/>
          <a:stretch>
            <a:fillRect/>
          </a:stretch>
        </p:blipFill>
        <p:spPr>
          <a:xfrm>
            <a:off x="368300" y="416491"/>
            <a:ext cx="8394700" cy="1092200"/>
          </a:xfrm>
          <a:prstGeom prst="rect">
            <a:avLst/>
          </a:prstGeom>
          <a:effectLst>
            <a:glow rad="355600">
              <a:srgbClr val="FFFF00">
                <a:alpha val="75000"/>
              </a:srgbClr>
            </a:glow>
            <a:softEdge rad="127000"/>
          </a:effectLst>
        </p:spPr>
      </p:pic>
      <p:pic>
        <p:nvPicPr>
          <p:cNvPr id="8" name="image7.jpeg"/>
          <p:cNvPicPr/>
          <p:nvPr/>
        </p:nvPicPr>
        <p:blipFill>
          <a:blip r:embed="rId5" cstate="print"/>
          <a:stretch>
            <a:fillRect/>
          </a:stretch>
        </p:blipFill>
        <p:spPr>
          <a:xfrm>
            <a:off x="1409111" y="1750033"/>
            <a:ext cx="6384491" cy="4790508"/>
          </a:xfrm>
          <a:prstGeom prst="rect">
            <a:avLst/>
          </a:prstGeom>
          <a:effectLst>
            <a:glow rad="469900">
              <a:srgbClr val="FFFF00">
                <a:alpha val="75000"/>
              </a:srgbClr>
            </a:glow>
            <a:softEdge rad="127000"/>
          </a:effectLst>
        </p:spPr>
      </p:pic>
    </p:spTree>
    <p:extLst>
      <p:ext uri="{BB962C8B-B14F-4D97-AF65-F5344CB8AC3E}">
        <p14:creationId xmlns:p14="http://schemas.microsoft.com/office/powerpoint/2010/main" val="3589661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Callout 1"/>
          <p:cNvSpPr/>
          <p:nvPr/>
        </p:nvSpPr>
        <p:spPr>
          <a:xfrm>
            <a:off x="434911" y="226135"/>
            <a:ext cx="2731240" cy="1826481"/>
          </a:xfrm>
          <a:prstGeom prst="cloudCallout">
            <a:avLst>
              <a:gd name="adj1" fmla="val 20568"/>
              <a:gd name="adj2" fmla="val 6821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2">
                    <a:lumMod val="95000"/>
                    <a:lumOff val="5000"/>
                  </a:schemeClr>
                </a:solidFill>
              </a:rPr>
              <a:t>What do I do now?</a:t>
            </a:r>
            <a:endParaRPr lang="en-US" sz="1400" dirty="0">
              <a:solidFill>
                <a:schemeClr val="tx2">
                  <a:lumMod val="95000"/>
                  <a:lumOff val="5000"/>
                </a:schemeClr>
              </a:solidFill>
            </a:endParaRPr>
          </a:p>
        </p:txBody>
      </p:sp>
      <p:sp>
        <p:nvSpPr>
          <p:cNvPr id="3" name="Cloud Callout 2"/>
          <p:cNvSpPr/>
          <p:nvPr/>
        </p:nvSpPr>
        <p:spPr>
          <a:xfrm>
            <a:off x="3840444" y="226135"/>
            <a:ext cx="2731240" cy="1826481"/>
          </a:xfrm>
          <a:prstGeom prst="cloudCallout">
            <a:avLst>
              <a:gd name="adj1" fmla="val -50770"/>
              <a:gd name="adj2" fmla="val 3678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2">
                    <a:lumMod val="95000"/>
                    <a:lumOff val="5000"/>
                  </a:schemeClr>
                </a:solidFill>
              </a:rPr>
              <a:t>Where are my backups?</a:t>
            </a:r>
            <a:endParaRPr lang="en-US" sz="1400" dirty="0">
              <a:solidFill>
                <a:schemeClr val="tx2">
                  <a:lumMod val="95000"/>
                  <a:lumOff val="5000"/>
                </a:schemeClr>
              </a:solidFill>
            </a:endParaRPr>
          </a:p>
        </p:txBody>
      </p:sp>
      <p:sp>
        <p:nvSpPr>
          <p:cNvPr id="4" name="Cloud Callout 3"/>
          <p:cNvSpPr/>
          <p:nvPr/>
        </p:nvSpPr>
        <p:spPr>
          <a:xfrm>
            <a:off x="5836866" y="1648373"/>
            <a:ext cx="2731240" cy="1826481"/>
          </a:xfrm>
          <a:prstGeom prst="cloudCallout">
            <a:avLst>
              <a:gd name="adj1" fmla="val -107458"/>
              <a:gd name="adj2" fmla="val -1654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2">
                    <a:lumMod val="95000"/>
                    <a:lumOff val="5000"/>
                  </a:schemeClr>
                </a:solidFill>
              </a:rPr>
              <a:t>Which digital Forensic team should I call?</a:t>
            </a:r>
            <a:endParaRPr lang="en-US" sz="1400" dirty="0">
              <a:solidFill>
                <a:schemeClr val="tx2">
                  <a:lumMod val="95000"/>
                  <a:lumOff val="5000"/>
                </a:schemeClr>
              </a:solidFill>
            </a:endParaRPr>
          </a:p>
        </p:txBody>
      </p:sp>
      <p:sp>
        <p:nvSpPr>
          <p:cNvPr id="5" name="Cloud Callout 4"/>
          <p:cNvSpPr/>
          <p:nvPr/>
        </p:nvSpPr>
        <p:spPr>
          <a:xfrm>
            <a:off x="5989266" y="3801204"/>
            <a:ext cx="2731240" cy="1826481"/>
          </a:xfrm>
          <a:prstGeom prst="cloudCallout">
            <a:avLst>
              <a:gd name="adj1" fmla="val -115738"/>
              <a:gd name="adj2" fmla="val -11369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2">
                    <a:lumMod val="95000"/>
                    <a:lumOff val="5000"/>
                  </a:schemeClr>
                </a:solidFill>
              </a:rPr>
              <a:t>What is the number  to QCERT?</a:t>
            </a:r>
            <a:endParaRPr lang="en-US" sz="1400" dirty="0">
              <a:solidFill>
                <a:schemeClr val="tx2">
                  <a:lumMod val="95000"/>
                  <a:lumOff val="5000"/>
                </a:schemeClr>
              </a:solidFill>
            </a:endParaRPr>
          </a:p>
        </p:txBody>
      </p:sp>
    </p:spTree>
    <p:extLst>
      <p:ext uri="{BB962C8B-B14F-4D97-AF65-F5344CB8AC3E}">
        <p14:creationId xmlns:p14="http://schemas.microsoft.com/office/powerpoint/2010/main" val="20753929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23390" y="474797"/>
            <a:ext cx="8361558" cy="6062795"/>
          </a:xfrm>
          <a:prstGeom prst="rect">
            <a:avLst/>
          </a:prstGeom>
        </p:spPr>
      </p:pic>
      <p:pic>
        <p:nvPicPr>
          <p:cNvPr id="5" name="Picture 4"/>
          <p:cNvPicPr>
            <a:picLocks noChangeAspect="1"/>
          </p:cNvPicPr>
          <p:nvPr/>
        </p:nvPicPr>
        <p:blipFill>
          <a:blip r:embed="rId4"/>
          <a:stretch>
            <a:fillRect/>
          </a:stretch>
        </p:blipFill>
        <p:spPr>
          <a:xfrm>
            <a:off x="986367" y="1247096"/>
            <a:ext cx="7229980" cy="4683900"/>
          </a:xfrm>
          <a:prstGeom prst="rect">
            <a:avLst/>
          </a:prstGeom>
        </p:spPr>
      </p:pic>
      <p:pic>
        <p:nvPicPr>
          <p:cNvPr id="6" name="Picture 5"/>
          <p:cNvPicPr>
            <a:picLocks noChangeAspect="1"/>
          </p:cNvPicPr>
          <p:nvPr/>
        </p:nvPicPr>
        <p:blipFill>
          <a:blip r:embed="rId5"/>
          <a:stretch>
            <a:fillRect/>
          </a:stretch>
        </p:blipFill>
        <p:spPr>
          <a:xfrm>
            <a:off x="817632" y="1247096"/>
            <a:ext cx="7567449" cy="4487924"/>
          </a:xfrm>
          <a:prstGeom prst="rect">
            <a:avLst/>
          </a:prstGeom>
        </p:spPr>
      </p:pic>
    </p:spTree>
    <p:extLst>
      <p:ext uri="{BB962C8B-B14F-4D97-AF65-F5344CB8AC3E}">
        <p14:creationId xmlns:p14="http://schemas.microsoft.com/office/powerpoint/2010/main" val="2991606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xit" presetSubtype="0" fill="hold" nodeType="clickEffect">
                                  <p:stCondLst>
                                    <p:cond delay="0"/>
                                  </p:stCondLst>
                                  <p:childTnLst>
                                    <p:animEffect transition="out" filter="dissolv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26315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75232804"/>
      </p:ext>
    </p:extLst>
  </p:cSld>
  <p:clrMapOvr>
    <a:masterClrMapping/>
  </p:clrMapOvr>
  <p:timing>
    <p:tnLst>
      <p:par>
        <p:cTn id="1" dur="indefinite" restart="never" nodeType="tmRoot"/>
      </p:par>
    </p:tnLst>
  </p:timing>
</p:sld>
</file>

<file path=ppt/theme/_rels/theme6.xml.rels><?xml version="1.0" encoding="UTF-8" standalone="yes"?>
<Relationships xmlns="http://schemas.openxmlformats.org/package/2006/relationships"><Relationship Id="rId1" Type="http://schemas.openxmlformats.org/officeDocument/2006/relationships/image" Target="../media/image9.png"/></Relationships>
</file>

<file path=ppt/theme/theme1.xml><?xml version="1.0" encoding="utf-8"?>
<a:theme xmlns:a="http://schemas.openxmlformats.org/drawingml/2006/main" name="worries1112 PowerPlugs Templates for PowerPoint">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Qatargas_PPT_ADRIAN_REED">
  <a:themeElements>
    <a:clrScheme name="Qatargas Colours">
      <a:dk1>
        <a:srgbClr val="6F6F6F"/>
      </a:dk1>
      <a:lt1>
        <a:srgbClr val="FFFFFF"/>
      </a:lt1>
      <a:dk2>
        <a:srgbClr val="6E273D"/>
      </a:dk2>
      <a:lt2>
        <a:srgbClr val="DDDDDD"/>
      </a:lt2>
      <a:accent1>
        <a:srgbClr val="6E273D"/>
      </a:accent1>
      <a:accent2>
        <a:srgbClr val="988F86"/>
      </a:accent2>
      <a:accent3>
        <a:srgbClr val="70A489"/>
      </a:accent3>
      <a:accent4>
        <a:srgbClr val="5E9CAE"/>
      </a:accent4>
      <a:accent5>
        <a:srgbClr val="988F86"/>
      </a:accent5>
      <a:accent6>
        <a:srgbClr val="BED600"/>
      </a:accent6>
      <a:hlink>
        <a:srgbClr val="EC7A08"/>
      </a:hlink>
      <a:folHlink>
        <a:srgbClr val="80686F"/>
      </a:folHlink>
    </a:clrScheme>
    <a:fontScheme name="Default Design">
      <a:majorFont>
        <a:latin typeface="Calibri"/>
        <a:ea typeface=""/>
        <a:cs typeface="Arial"/>
      </a:majorFont>
      <a:minorFont>
        <a:latin typeface="Calibri"/>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0" eaLnBrk="1" fontAlgn="base" latinLnBrk="0" hangingPunct="1">
          <a:lnSpc>
            <a:spcPct val="100000"/>
          </a:lnSpc>
          <a:spcBef>
            <a:spcPct val="0"/>
          </a:spcBef>
          <a:spcAft>
            <a:spcPct val="0"/>
          </a:spcAft>
          <a:buClrTx/>
          <a:buSzTx/>
          <a:buFontTx/>
          <a:buNone/>
          <a:tabLst/>
          <a:defRPr kumimoji="0" lang="en-GB" sz="21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0" eaLnBrk="1" fontAlgn="base" latinLnBrk="0" hangingPunct="1">
          <a:lnSpc>
            <a:spcPct val="100000"/>
          </a:lnSpc>
          <a:spcBef>
            <a:spcPct val="0"/>
          </a:spcBef>
          <a:spcAft>
            <a:spcPct val="0"/>
          </a:spcAft>
          <a:buClrTx/>
          <a:buSzTx/>
          <a:buFontTx/>
          <a:buNone/>
          <a:tabLst/>
          <a:defRPr kumimoji="0" lang="en-GB" sz="21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988F86"/>
        </a:dk1>
        <a:lt1>
          <a:srgbClr val="FFFFFF"/>
        </a:lt1>
        <a:dk2>
          <a:srgbClr val="6E273D"/>
        </a:dk2>
        <a:lt2>
          <a:srgbClr val="DDDDDD"/>
        </a:lt2>
        <a:accent1>
          <a:srgbClr val="6E273D"/>
        </a:accent1>
        <a:accent2>
          <a:srgbClr val="988F86"/>
        </a:accent2>
        <a:accent3>
          <a:srgbClr val="FFFFFF"/>
        </a:accent3>
        <a:accent4>
          <a:srgbClr val="817972"/>
        </a:accent4>
        <a:accent5>
          <a:srgbClr val="BAACAF"/>
        </a:accent5>
        <a:accent6>
          <a:srgbClr val="898179"/>
        </a:accent6>
        <a:hlink>
          <a:srgbClr val="70A489"/>
        </a:hlink>
        <a:folHlink>
          <a:srgbClr val="5E9CAE"/>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Future_0918 PowerPlugs Templates for PowerPoint">
  <a:themeElements>
    <a:clrScheme name="Default Design 12">
      <a:dk1>
        <a:srgbClr val="000000"/>
      </a:dk1>
      <a:lt1>
        <a:srgbClr val="FFFFFF"/>
      </a:lt1>
      <a:dk2>
        <a:srgbClr val="475923"/>
      </a:dk2>
      <a:lt2>
        <a:srgbClr val="FFFFFF"/>
      </a:lt2>
      <a:accent1>
        <a:srgbClr val="708D37"/>
      </a:accent1>
      <a:accent2>
        <a:srgbClr val="99A27D"/>
      </a:accent2>
      <a:accent3>
        <a:srgbClr val="B1B5AC"/>
      </a:accent3>
      <a:accent4>
        <a:srgbClr val="DADADA"/>
      </a:accent4>
      <a:accent5>
        <a:srgbClr val="BBC5AE"/>
      </a:accent5>
      <a:accent6>
        <a:srgbClr val="8A9271"/>
      </a:accent6>
      <a:hlink>
        <a:srgbClr val="FF9933"/>
      </a:hlink>
      <a:folHlink>
        <a:srgbClr val="CC9900"/>
      </a:folHlink>
    </a:clrScheme>
    <a:fontScheme name="Default Desig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000000"/>
        </a:dk1>
        <a:lt1>
          <a:srgbClr val="FFFFFF"/>
        </a:lt1>
        <a:dk2>
          <a:srgbClr val="475923"/>
        </a:dk2>
        <a:lt2>
          <a:srgbClr val="FFFFFF"/>
        </a:lt2>
        <a:accent1>
          <a:srgbClr val="708D37"/>
        </a:accent1>
        <a:accent2>
          <a:srgbClr val="99A27D"/>
        </a:accent2>
        <a:accent3>
          <a:srgbClr val="B1B5AC"/>
        </a:accent3>
        <a:accent4>
          <a:srgbClr val="DADADA"/>
        </a:accent4>
        <a:accent5>
          <a:srgbClr val="BBC5AE"/>
        </a:accent5>
        <a:accent6>
          <a:srgbClr val="8A9271"/>
        </a:accent6>
        <a:hlink>
          <a:srgbClr val="FF9933"/>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IndustryAtNight_co_04 PowerPlugs Templates for PowerPoint">
  <a:themeElements>
    <a:clrScheme name="Default Design 13">
      <a:dk1>
        <a:srgbClr val="0072E4"/>
      </a:dk1>
      <a:lt1>
        <a:srgbClr val="FFFFFF"/>
      </a:lt1>
      <a:dk2>
        <a:srgbClr val="00468C"/>
      </a:dk2>
      <a:lt2>
        <a:srgbClr val="FFFFFF"/>
      </a:lt2>
      <a:accent1>
        <a:srgbClr val="5399FF"/>
      </a:accent1>
      <a:accent2>
        <a:srgbClr val="99CC00"/>
      </a:accent2>
      <a:accent3>
        <a:srgbClr val="AAB0C5"/>
      </a:accent3>
      <a:accent4>
        <a:srgbClr val="DADADA"/>
      </a:accent4>
      <a:accent5>
        <a:srgbClr val="B3CAFF"/>
      </a:accent5>
      <a:accent6>
        <a:srgbClr val="8AB900"/>
      </a:accent6>
      <a:hlink>
        <a:srgbClr val="FF6699"/>
      </a:hlink>
      <a:folHlink>
        <a:srgbClr val="969696"/>
      </a:folHlink>
    </a:clrScheme>
    <a:fontScheme name="Default Desig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72E4"/>
        </a:dk1>
        <a:lt1>
          <a:srgbClr val="FFFFFF"/>
        </a:lt1>
        <a:dk2>
          <a:srgbClr val="00468C"/>
        </a:dk2>
        <a:lt2>
          <a:srgbClr val="FFFFFF"/>
        </a:lt2>
        <a:accent1>
          <a:srgbClr val="5399FF"/>
        </a:accent1>
        <a:accent2>
          <a:srgbClr val="99CC00"/>
        </a:accent2>
        <a:accent3>
          <a:srgbClr val="AAB0C5"/>
        </a:accent3>
        <a:accent4>
          <a:srgbClr val="DADADA"/>
        </a:accent4>
        <a:accent5>
          <a:srgbClr val="B3CAFF"/>
        </a:accent5>
        <a:accent6>
          <a:srgbClr val="8AB900"/>
        </a:accent6>
        <a:hlink>
          <a:srgbClr val="FF6699"/>
        </a:hlink>
        <a:folHlink>
          <a:srgbClr val="969696"/>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Industrial">
  <a:themeElements>
    <a:clrScheme name="Industrial">
      <a:dk1>
        <a:srgbClr val="BC00FF"/>
      </a:dk1>
      <a:lt1>
        <a:srgbClr val="FFFFFF"/>
      </a:lt1>
      <a:dk2>
        <a:srgbClr val="53585F"/>
      </a:dk2>
      <a:lt2>
        <a:srgbClr val="DCDEE0"/>
      </a:lt2>
      <a:accent1>
        <a:srgbClr val="0073CF"/>
      </a:accent1>
      <a:accent2>
        <a:srgbClr val="1A941F"/>
      </a:accent2>
      <a:accent3>
        <a:srgbClr val="DCBD23"/>
      </a:accent3>
      <a:accent4>
        <a:srgbClr val="DE6A10"/>
      </a:accent4>
      <a:accent5>
        <a:srgbClr val="C82506"/>
      </a:accent5>
      <a:accent6>
        <a:srgbClr val="773F9B"/>
      </a:accent6>
      <a:hlink>
        <a:srgbClr val="0000FF"/>
      </a:hlink>
      <a:folHlink>
        <a:srgbClr val="FF00FF"/>
      </a:folHlink>
    </a:clrScheme>
    <a:fontScheme name="Industrial">
      <a:majorFont>
        <a:latin typeface="Helvetica Neue Light"/>
        <a:ea typeface="Helvetica Neue Light"/>
        <a:cs typeface="Helvetica Neue Light"/>
      </a:majorFont>
      <a:minorFont>
        <a:latin typeface="Helvetica Neue Light"/>
        <a:ea typeface="Helvetica Neue Light"/>
        <a:cs typeface="Helvetica Neue Light"/>
      </a:minorFont>
    </a:fontScheme>
    <a:fmtScheme name="Industri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4200" b="0" i="0" u="none" strike="noStrike" cap="none" spc="0" normalizeH="0" baseline="0">
            <a:ln>
              <a:noFill/>
            </a:ln>
            <a:solidFill>
              <a:srgbClr val="FFFFFF"/>
            </a:solidFill>
            <a:effectLst>
              <a:outerShdw blurRad="50800" dist="38100" dir="5400000" rotWithShape="0">
                <a:srgbClr val="000000"/>
              </a:outerShdw>
            </a:effectLst>
            <a:uFillTx/>
            <a:latin typeface="+mn-lt"/>
            <a:ea typeface="+mn-ea"/>
            <a:cs typeface="+mn-cs"/>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Blank_Bod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11027</TotalTime>
  <Words>4879</Words>
  <Application>Microsoft Office PowerPoint</Application>
  <PresentationFormat>On-screen Show (4:3)</PresentationFormat>
  <Paragraphs>465</Paragraphs>
  <Slides>27</Slides>
  <Notes>24</Notes>
  <HiddenSlides>0</HiddenSlides>
  <MMClips>0</MMClips>
  <ScaleCrop>false</ScaleCrop>
  <HeadingPairs>
    <vt:vector size="4" baseType="variant">
      <vt:variant>
        <vt:lpstr>Theme</vt:lpstr>
      </vt:variant>
      <vt:variant>
        <vt:i4>10</vt:i4>
      </vt:variant>
      <vt:variant>
        <vt:lpstr>Slide Titles</vt:lpstr>
      </vt:variant>
      <vt:variant>
        <vt:i4>27</vt:i4>
      </vt:variant>
    </vt:vector>
  </HeadingPairs>
  <TitlesOfParts>
    <vt:vector size="37" baseType="lpstr">
      <vt:lpstr>worries1112 PowerPlugs Templates for PowerPoint</vt:lpstr>
      <vt:lpstr>Future_0918 PowerPlugs Templates for PowerPoint</vt:lpstr>
      <vt:lpstr>IndustryAtNight_co_04 PowerPlugs Templates for PowerPoint</vt:lpstr>
      <vt:lpstr>1_Office Theme</vt:lpstr>
      <vt:lpstr>Default Design</vt:lpstr>
      <vt:lpstr>Industrial</vt:lpstr>
      <vt:lpstr>Office Theme</vt:lpstr>
      <vt:lpstr>Blank_Body</vt:lpstr>
      <vt:lpstr>2_Office Theme</vt:lpstr>
      <vt:lpstr>1_Qatargas_PPT_ADRIAN_REED</vt:lpstr>
      <vt:lpstr>GCC OPERATIONAL TECHNOLOGY SECURITY FORUM &amp; EXHIBITION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 can not prevent cyber attacks 100%.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Industrial Control System Security </vt:lpstr>
      <vt:lpstr>Establishing an ICS Security Framework</vt:lpstr>
      <vt:lpstr>PowerPoint Presentation</vt:lpstr>
      <vt:lpstr>SUPPORTING SLIDES</vt:lpstr>
      <vt:lpstr>PowerPoint Presentation</vt:lpstr>
      <vt:lpstr>PowerPoint Presentation</vt:lpstr>
    </vt:vector>
  </TitlesOfParts>
  <Company>Personal Use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Girdner</dc:creator>
  <cp:lastModifiedBy>Ana Maria Girdner</cp:lastModifiedBy>
  <cp:revision>103</cp:revision>
  <cp:lastPrinted>2017-02-17T08:10:15Z</cp:lastPrinted>
  <dcterms:created xsi:type="dcterms:W3CDTF">2017-02-17T07:26:23Z</dcterms:created>
  <dcterms:modified xsi:type="dcterms:W3CDTF">2017-03-08T10:08:56Z</dcterms:modified>
</cp:coreProperties>
</file>